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4">
  <p:sldMasterIdLst>
    <p:sldMasterId id="2147483664" r:id="rId1"/>
    <p:sldMasterId id="2147483687" r:id="rId2"/>
    <p:sldMasterId id="2147483718" r:id="rId3"/>
    <p:sldMasterId id="2147483701" r:id="rId4"/>
    <p:sldMasterId id="2147483654" r:id="rId5"/>
    <p:sldMasterId id="2147483713" r:id="rId6"/>
  </p:sldMasterIdLst>
  <p:notesMasterIdLst>
    <p:notesMasterId r:id="rId72"/>
  </p:notesMasterIdLst>
  <p:handoutMasterIdLst>
    <p:handoutMasterId r:id="rId73"/>
  </p:handoutMasterIdLst>
  <p:sldIdLst>
    <p:sldId id="347" r:id="rId7"/>
    <p:sldId id="370" r:id="rId8"/>
    <p:sldId id="354" r:id="rId9"/>
    <p:sldId id="277" r:id="rId10"/>
    <p:sldId id="269" r:id="rId11"/>
    <p:sldId id="272" r:id="rId12"/>
    <p:sldId id="340" r:id="rId13"/>
    <p:sldId id="367" r:id="rId14"/>
    <p:sldId id="353" r:id="rId15"/>
    <p:sldId id="349" r:id="rId16"/>
    <p:sldId id="368" r:id="rId17"/>
    <p:sldId id="342" r:id="rId18"/>
    <p:sldId id="358" r:id="rId19"/>
    <p:sldId id="278" r:id="rId20"/>
    <p:sldId id="279" r:id="rId21"/>
    <p:sldId id="357" r:id="rId22"/>
    <p:sldId id="334" r:id="rId23"/>
    <p:sldId id="287" r:id="rId24"/>
    <p:sldId id="280" r:id="rId25"/>
    <p:sldId id="355" r:id="rId26"/>
    <p:sldId id="281" r:id="rId27"/>
    <p:sldId id="285" r:id="rId28"/>
    <p:sldId id="283" r:id="rId29"/>
    <p:sldId id="284" r:id="rId30"/>
    <p:sldId id="288" r:id="rId31"/>
    <p:sldId id="286" r:id="rId32"/>
    <p:sldId id="289" r:id="rId33"/>
    <p:sldId id="290" r:id="rId34"/>
    <p:sldId id="291" r:id="rId35"/>
    <p:sldId id="309" r:id="rId36"/>
    <p:sldId id="316" r:id="rId37"/>
    <p:sldId id="292" r:id="rId38"/>
    <p:sldId id="295" r:id="rId39"/>
    <p:sldId id="297" r:id="rId40"/>
    <p:sldId id="296" r:id="rId41"/>
    <p:sldId id="303" r:id="rId42"/>
    <p:sldId id="341" r:id="rId43"/>
    <p:sldId id="312" r:id="rId44"/>
    <p:sldId id="311" r:id="rId45"/>
    <p:sldId id="315" r:id="rId46"/>
    <p:sldId id="313" r:id="rId47"/>
    <p:sldId id="293" r:id="rId48"/>
    <p:sldId id="310" r:id="rId49"/>
    <p:sldId id="317" r:id="rId50"/>
    <p:sldId id="318" r:id="rId51"/>
    <p:sldId id="366" r:id="rId52"/>
    <p:sldId id="365" r:id="rId53"/>
    <p:sldId id="322" r:id="rId54"/>
    <p:sldId id="319" r:id="rId55"/>
    <p:sldId id="352" r:id="rId56"/>
    <p:sldId id="331" r:id="rId57"/>
    <p:sldId id="343" r:id="rId58"/>
    <p:sldId id="369" r:id="rId59"/>
    <p:sldId id="348" r:id="rId60"/>
    <p:sldId id="344" r:id="rId61"/>
    <p:sldId id="350" r:id="rId62"/>
    <p:sldId id="351" r:id="rId63"/>
    <p:sldId id="356" r:id="rId64"/>
    <p:sldId id="359" r:id="rId65"/>
    <p:sldId id="360" r:id="rId66"/>
    <p:sldId id="361" r:id="rId67"/>
    <p:sldId id="362" r:id="rId68"/>
    <p:sldId id="363" r:id="rId69"/>
    <p:sldId id="364" r:id="rId70"/>
    <p:sldId id="372" r:id="rId71"/>
  </p:sldIdLst>
  <p:sldSz cx="9144000" cy="5143500" type="screen16x9"/>
  <p:notesSz cx="6858000" cy="9144000"/>
  <p:defaultTextStyle>
    <a:defPPr>
      <a:defRPr lang="de-DE"/>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Titelfolie" id="{2DECB533-2DEF-1944-98A3-789A684D1CFE}">
          <p14:sldIdLst>
            <p14:sldId id="347"/>
            <p14:sldId id="370"/>
            <p14:sldId id="354"/>
          </p14:sldIdLst>
        </p14:section>
        <p14:section name="Fakten" id="{7461241B-3D89-BE4A-9355-A4DC4FAD95D7}">
          <p14:sldIdLst>
            <p14:sldId id="277"/>
            <p14:sldId id="269"/>
            <p14:sldId id="272"/>
            <p14:sldId id="340"/>
            <p14:sldId id="367"/>
            <p14:sldId id="353"/>
            <p14:sldId id="349"/>
            <p14:sldId id="368"/>
            <p14:sldId id="342"/>
            <p14:sldId id="358"/>
            <p14:sldId id="278"/>
            <p14:sldId id="279"/>
            <p14:sldId id="357"/>
            <p14:sldId id="334"/>
            <p14:sldId id="287"/>
            <p14:sldId id="280"/>
            <p14:sldId id="355"/>
            <p14:sldId id="281"/>
            <p14:sldId id="285"/>
            <p14:sldId id="283"/>
            <p14:sldId id="284"/>
            <p14:sldId id="288"/>
            <p14:sldId id="286"/>
            <p14:sldId id="289"/>
            <p14:sldId id="290"/>
            <p14:sldId id="291"/>
            <p14:sldId id="309"/>
            <p14:sldId id="316"/>
            <p14:sldId id="292"/>
            <p14:sldId id="295"/>
            <p14:sldId id="297"/>
            <p14:sldId id="296"/>
            <p14:sldId id="303"/>
            <p14:sldId id="341"/>
            <p14:sldId id="312"/>
            <p14:sldId id="311"/>
            <p14:sldId id="315"/>
            <p14:sldId id="313"/>
            <p14:sldId id="293"/>
            <p14:sldId id="310"/>
          </p14:sldIdLst>
        </p14:section>
        <p14:section name="Trennfolie" id="{D7AAA4FA-0107-DD4E-ADA2-669BE8B8EB00}">
          <p14:sldIdLst>
            <p14:sldId id="317"/>
            <p14:sldId id="318"/>
            <p14:sldId id="366"/>
            <p14:sldId id="365"/>
            <p14:sldId id="322"/>
            <p14:sldId id="319"/>
            <p14:sldId id="352"/>
            <p14:sldId id="331"/>
            <p14:sldId id="343"/>
            <p14:sldId id="369"/>
            <p14:sldId id="348"/>
            <p14:sldId id="344"/>
            <p14:sldId id="350"/>
            <p14:sldId id="351"/>
            <p14:sldId id="356"/>
            <p14:sldId id="359"/>
            <p14:sldId id="360"/>
            <p14:sldId id="361"/>
            <p14:sldId id="362"/>
            <p14:sldId id="363"/>
            <p14:sldId id="364"/>
            <p14:sldId id="372"/>
          </p14:sldIdLst>
        </p14:section>
        <p14:section name="Schlussfolie" id="{A42BD0D9-7311-4C4E-866E-5CACF3516454}">
          <p14:sldIdLst/>
        </p14:section>
      </p14:sectionLst>
    </p:ext>
    <p:ext uri="{EFAFB233-063F-42B5-8137-9DF3F51BA10A}">
      <p15:sldGuideLst xmlns:p15="http://schemas.microsoft.com/office/powerpoint/2012/main">
        <p15:guide id="1" orient="horz" pos="3140" userDrawn="1">
          <p15:clr>
            <a:srgbClr val="A4A3A4"/>
          </p15:clr>
        </p15:guide>
        <p15:guide id="2" pos="612">
          <p15:clr>
            <a:srgbClr val="A4A3A4"/>
          </p15:clr>
        </p15:guide>
        <p15:guide id="3" pos="5329">
          <p15:clr>
            <a:srgbClr val="A4A3A4"/>
          </p15:clr>
        </p15:guide>
        <p15:guide id="4" orient="horz" pos="1166">
          <p15:clr>
            <a:srgbClr val="A4A3A4"/>
          </p15:clr>
        </p15:guide>
        <p15:guide id="5" pos="2971">
          <p15:clr>
            <a:srgbClr val="A4A3A4"/>
          </p15:clr>
        </p15:guide>
        <p15:guide id="6" pos="2835">
          <p15:clr>
            <a:srgbClr val="A4A3A4"/>
          </p15:clr>
        </p15:guide>
        <p15:guide id="7" pos="3107">
          <p15:clr>
            <a:srgbClr val="A4A3A4"/>
          </p15:clr>
        </p15:guide>
        <p15:guide id="8" orient="horz" pos="2890" userDrawn="1">
          <p15:clr>
            <a:srgbClr val="A4A3A4"/>
          </p15:clr>
        </p15:guide>
        <p15:guide id="9" orient="horz" pos="2777" userDrawn="1">
          <p15:clr>
            <a:srgbClr val="A4A3A4"/>
          </p15:clr>
        </p15:guide>
        <p15:guide id="10" orient="horz" pos="78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00"/>
    <a:srgbClr val="FF0000"/>
    <a:srgbClr val="CC0000"/>
    <a:srgbClr val="7AB800"/>
    <a:srgbClr val="0066FF"/>
    <a:srgbClr val="00CC00"/>
    <a:srgbClr val="FFFFCC"/>
    <a:srgbClr val="FFFF99"/>
    <a:srgbClr val="FF00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22" autoAdjust="0"/>
    <p:restoredTop sz="95274" autoAdjust="0"/>
  </p:normalViewPr>
  <p:slideViewPr>
    <p:cSldViewPr snapToGrid="0" showGuides="1">
      <p:cViewPr varScale="1">
        <p:scale>
          <a:sx n="102" d="100"/>
          <a:sy n="102" d="100"/>
        </p:scale>
        <p:origin x="114" y="582"/>
      </p:cViewPr>
      <p:guideLst>
        <p:guide orient="horz" pos="3140"/>
        <p:guide pos="612"/>
        <p:guide pos="5329"/>
        <p:guide orient="horz" pos="1166"/>
        <p:guide pos="2971"/>
        <p:guide pos="2835"/>
        <p:guide pos="3107"/>
        <p:guide orient="horz" pos="2890"/>
        <p:guide orient="horz" pos="2777"/>
        <p:guide orient="horz" pos="781"/>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79" d="100"/>
          <a:sy n="79" d="100"/>
        </p:scale>
        <p:origin x="20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38AD39-6DF6-4B07-B74E-D0D82CD35AC6}" type="doc">
      <dgm:prSet loTypeId="urn:microsoft.com/office/officeart/2005/8/layout/process1" loCatId="process" qsTypeId="urn:microsoft.com/office/officeart/2005/8/quickstyle/simple1" qsCatId="simple" csTypeId="urn:microsoft.com/office/officeart/2005/8/colors/accent1_2" csCatId="accent1" phldr="1"/>
      <dgm:spPr/>
    </dgm:pt>
    <dgm:pt modelId="{BDBC771D-28C8-42D0-9D07-36A4D538C79A}">
      <dgm:prSet phldrT="[Text]" phldr="1"/>
      <dgm:spPr/>
      <dgm:t>
        <a:bodyPr/>
        <a:lstStyle/>
        <a:p>
          <a:endParaRPr lang="de-DE" dirty="0"/>
        </a:p>
      </dgm:t>
    </dgm:pt>
    <dgm:pt modelId="{C8684EF7-D0E7-4D44-9185-D8F65A995903}" type="parTrans" cxnId="{F70E9661-87E8-4639-B297-8F6C52CC4C5B}">
      <dgm:prSet/>
      <dgm:spPr/>
      <dgm:t>
        <a:bodyPr/>
        <a:lstStyle/>
        <a:p>
          <a:endParaRPr lang="de-DE"/>
        </a:p>
      </dgm:t>
    </dgm:pt>
    <dgm:pt modelId="{58EEC1E2-9426-45A5-B8F1-4C992664EA6B}" type="sibTrans" cxnId="{F70E9661-87E8-4639-B297-8F6C52CC4C5B}">
      <dgm:prSet/>
      <dgm:spPr/>
      <dgm:t>
        <a:bodyPr/>
        <a:lstStyle/>
        <a:p>
          <a:endParaRPr lang="de-DE"/>
        </a:p>
      </dgm:t>
    </dgm:pt>
    <dgm:pt modelId="{BA3AB871-463B-4439-A49C-868D6C408671}">
      <dgm:prSet phldrT="[Text]" custT="1"/>
      <dgm:spPr/>
      <dgm:t>
        <a:bodyPr/>
        <a:lstStyle/>
        <a:p>
          <a:r>
            <a:rPr lang="de-DE" sz="1400" dirty="0"/>
            <a:t>Höhere Verdunstung</a:t>
          </a:r>
        </a:p>
      </dgm:t>
    </dgm:pt>
    <dgm:pt modelId="{91842C09-BE77-471A-B7B7-C245258280C6}" type="parTrans" cxnId="{87ECA478-690B-4478-BE1E-44BC447EFE72}">
      <dgm:prSet/>
      <dgm:spPr/>
      <dgm:t>
        <a:bodyPr/>
        <a:lstStyle/>
        <a:p>
          <a:endParaRPr lang="de-DE"/>
        </a:p>
      </dgm:t>
    </dgm:pt>
    <dgm:pt modelId="{054A7B7F-360A-4B91-A4CF-9A502EE8ACE6}" type="sibTrans" cxnId="{87ECA478-690B-4478-BE1E-44BC447EFE72}">
      <dgm:prSet/>
      <dgm:spPr/>
      <dgm:t>
        <a:bodyPr/>
        <a:lstStyle/>
        <a:p>
          <a:endParaRPr lang="de-DE"/>
        </a:p>
      </dgm:t>
    </dgm:pt>
    <dgm:pt modelId="{43A29685-7246-4300-8C74-32A95EA30FC4}">
      <dgm:prSet phldrT="[Text]" custT="1"/>
      <dgm:spPr/>
      <dgm:t>
        <a:bodyPr/>
        <a:lstStyle/>
        <a:p>
          <a:pPr algn="ctr"/>
          <a:endParaRPr lang="de-DE" sz="1400" dirty="0"/>
        </a:p>
        <a:p>
          <a:pPr algn="ctr"/>
          <a:r>
            <a:rPr lang="de-DE" sz="1400" dirty="0"/>
            <a:t>Mehr</a:t>
          </a:r>
          <a:r>
            <a:rPr lang="de-DE" sz="1400" baseline="0" dirty="0"/>
            <a:t> Wasserdampf in der Atmosphäre</a:t>
          </a:r>
          <a:endParaRPr lang="de-DE" sz="1400" dirty="0"/>
        </a:p>
      </dgm:t>
    </dgm:pt>
    <dgm:pt modelId="{40B4C06C-6AD0-47E8-B1C6-6807A8A7D07F}" type="parTrans" cxnId="{46C9C3EE-9FEF-452A-8168-4BF46FACD9C9}">
      <dgm:prSet/>
      <dgm:spPr/>
      <dgm:t>
        <a:bodyPr/>
        <a:lstStyle/>
        <a:p>
          <a:endParaRPr lang="de-DE"/>
        </a:p>
      </dgm:t>
    </dgm:pt>
    <dgm:pt modelId="{DD383ECD-1E73-4C0C-8D21-40A2DBD7C527}" type="sibTrans" cxnId="{46C9C3EE-9FEF-452A-8168-4BF46FACD9C9}">
      <dgm:prSet/>
      <dgm:spPr/>
      <dgm:t>
        <a:bodyPr/>
        <a:lstStyle/>
        <a:p>
          <a:endParaRPr lang="de-DE"/>
        </a:p>
      </dgm:t>
    </dgm:pt>
    <dgm:pt modelId="{68D0A7F9-F469-4165-9867-9BE53C8EF450}">
      <dgm:prSet custT="1"/>
      <dgm:spPr/>
      <dgm:t>
        <a:bodyPr/>
        <a:lstStyle/>
        <a:p>
          <a:pPr algn="l"/>
          <a:endParaRPr lang="de-DE" sz="1400" dirty="0"/>
        </a:p>
      </dgm:t>
    </dgm:pt>
    <dgm:pt modelId="{99A8EC82-2485-4F64-A261-71FE7E2DEB2F}" type="parTrans" cxnId="{E29CAAEE-9BB0-4B38-80B8-8AC7DB52215B}">
      <dgm:prSet/>
      <dgm:spPr/>
      <dgm:t>
        <a:bodyPr/>
        <a:lstStyle/>
        <a:p>
          <a:endParaRPr lang="de-DE"/>
        </a:p>
      </dgm:t>
    </dgm:pt>
    <dgm:pt modelId="{B2F47D85-5B88-4EA1-93D9-A1182C4B89A5}" type="sibTrans" cxnId="{E29CAAEE-9BB0-4B38-80B8-8AC7DB52215B}">
      <dgm:prSet/>
      <dgm:spPr/>
      <dgm:t>
        <a:bodyPr/>
        <a:lstStyle/>
        <a:p>
          <a:endParaRPr lang="de-DE"/>
        </a:p>
      </dgm:t>
    </dgm:pt>
    <dgm:pt modelId="{63B1440B-CAC5-441C-9677-CBAFA4FABE27}">
      <dgm:prSet custT="1"/>
      <dgm:spPr/>
      <dgm:t>
        <a:bodyPr/>
        <a:lstStyle/>
        <a:p>
          <a:r>
            <a:rPr lang="de-DE" sz="1400" dirty="0"/>
            <a:t>Erhöhtes Risiko von Starkregen-ereignissen</a:t>
          </a:r>
        </a:p>
      </dgm:t>
    </dgm:pt>
    <dgm:pt modelId="{4E4031C4-DF22-431E-B7C6-FB7FF4526DCF}" type="parTrans" cxnId="{AF90E379-6782-4AE5-8C34-D332E702C4CA}">
      <dgm:prSet/>
      <dgm:spPr/>
      <dgm:t>
        <a:bodyPr/>
        <a:lstStyle/>
        <a:p>
          <a:endParaRPr lang="de-DE"/>
        </a:p>
      </dgm:t>
    </dgm:pt>
    <dgm:pt modelId="{B4BA6ACF-B7C7-4E1E-8EE7-840BA7B5EF96}" type="sibTrans" cxnId="{AF90E379-6782-4AE5-8C34-D332E702C4CA}">
      <dgm:prSet/>
      <dgm:spPr/>
      <dgm:t>
        <a:bodyPr/>
        <a:lstStyle/>
        <a:p>
          <a:endParaRPr lang="de-DE"/>
        </a:p>
      </dgm:t>
    </dgm:pt>
    <dgm:pt modelId="{7CDAAD8F-197B-4B46-AA6E-8C5FF94D4B2A}" type="pres">
      <dgm:prSet presAssocID="{6538AD39-6DF6-4B07-B74E-D0D82CD35AC6}" presName="Name0" presStyleCnt="0">
        <dgm:presLayoutVars>
          <dgm:dir/>
          <dgm:resizeHandles val="exact"/>
        </dgm:presLayoutVars>
      </dgm:prSet>
      <dgm:spPr/>
    </dgm:pt>
    <dgm:pt modelId="{B20796D5-F708-4F94-85A3-780D0B9A1134}" type="pres">
      <dgm:prSet presAssocID="{BDBC771D-28C8-42D0-9D07-36A4D538C79A}" presName="node" presStyleLbl="node1" presStyleIdx="0" presStyleCnt="4" custLinFactY="4530" custLinFactNeighborX="-836" custLinFactNeighborY="100000">
        <dgm:presLayoutVars>
          <dgm:bulletEnabled val="1"/>
        </dgm:presLayoutVars>
      </dgm:prSet>
      <dgm:spPr/>
      <dgm:t>
        <a:bodyPr/>
        <a:lstStyle/>
        <a:p>
          <a:endParaRPr lang="de-DE"/>
        </a:p>
      </dgm:t>
    </dgm:pt>
    <dgm:pt modelId="{8FBA68BA-79E6-470D-B5E5-092E30411797}" type="pres">
      <dgm:prSet presAssocID="{58EEC1E2-9426-45A5-B8F1-4C992664EA6B}" presName="sibTrans" presStyleLbl="sibTrans2D1" presStyleIdx="0" presStyleCnt="3"/>
      <dgm:spPr/>
      <dgm:t>
        <a:bodyPr/>
        <a:lstStyle/>
        <a:p>
          <a:endParaRPr lang="de-DE"/>
        </a:p>
      </dgm:t>
    </dgm:pt>
    <dgm:pt modelId="{2C0F2F22-CDBD-4025-8128-80DB34A432A0}" type="pres">
      <dgm:prSet presAssocID="{58EEC1E2-9426-45A5-B8F1-4C992664EA6B}" presName="connectorText" presStyleLbl="sibTrans2D1" presStyleIdx="0" presStyleCnt="3"/>
      <dgm:spPr/>
      <dgm:t>
        <a:bodyPr/>
        <a:lstStyle/>
        <a:p>
          <a:endParaRPr lang="de-DE"/>
        </a:p>
      </dgm:t>
    </dgm:pt>
    <dgm:pt modelId="{FE9CA899-0085-44A5-A1DF-B22651712C19}" type="pres">
      <dgm:prSet presAssocID="{BA3AB871-463B-4439-A49C-868D6C408671}" presName="node" presStyleLbl="node1" presStyleIdx="1" presStyleCnt="4" custLinFactNeighborX="-3320" custLinFactNeighborY="-46726">
        <dgm:presLayoutVars>
          <dgm:bulletEnabled val="1"/>
        </dgm:presLayoutVars>
      </dgm:prSet>
      <dgm:spPr/>
      <dgm:t>
        <a:bodyPr/>
        <a:lstStyle/>
        <a:p>
          <a:endParaRPr lang="de-DE"/>
        </a:p>
      </dgm:t>
    </dgm:pt>
    <dgm:pt modelId="{32401997-3B7F-4979-989B-EC42A96B986F}" type="pres">
      <dgm:prSet presAssocID="{054A7B7F-360A-4B91-A4CF-9A502EE8ACE6}" presName="sibTrans" presStyleLbl="sibTrans2D1" presStyleIdx="1" presStyleCnt="3"/>
      <dgm:spPr/>
      <dgm:t>
        <a:bodyPr/>
        <a:lstStyle/>
        <a:p>
          <a:endParaRPr lang="de-DE"/>
        </a:p>
      </dgm:t>
    </dgm:pt>
    <dgm:pt modelId="{9669C119-4E79-40BB-B874-9B2AA41CC068}" type="pres">
      <dgm:prSet presAssocID="{054A7B7F-360A-4B91-A4CF-9A502EE8ACE6}" presName="connectorText" presStyleLbl="sibTrans2D1" presStyleIdx="1" presStyleCnt="3"/>
      <dgm:spPr/>
      <dgm:t>
        <a:bodyPr/>
        <a:lstStyle/>
        <a:p>
          <a:endParaRPr lang="de-DE"/>
        </a:p>
      </dgm:t>
    </dgm:pt>
    <dgm:pt modelId="{0BB836A9-523E-42F8-A270-4814787FB8A5}" type="pres">
      <dgm:prSet presAssocID="{43A29685-7246-4300-8C74-32A95EA30FC4}" presName="node" presStyleLbl="node1" presStyleIdx="2" presStyleCnt="4" custLinFactNeighborX="3320" custLinFactNeighborY="-46726">
        <dgm:presLayoutVars>
          <dgm:bulletEnabled val="1"/>
        </dgm:presLayoutVars>
      </dgm:prSet>
      <dgm:spPr/>
      <dgm:t>
        <a:bodyPr/>
        <a:lstStyle/>
        <a:p>
          <a:endParaRPr lang="de-DE"/>
        </a:p>
      </dgm:t>
    </dgm:pt>
    <dgm:pt modelId="{4D7ADC96-9B87-4829-9A19-B4A929F4A717}" type="pres">
      <dgm:prSet presAssocID="{DD383ECD-1E73-4C0C-8D21-40A2DBD7C527}" presName="sibTrans" presStyleLbl="sibTrans2D1" presStyleIdx="2" presStyleCnt="3"/>
      <dgm:spPr/>
      <dgm:t>
        <a:bodyPr/>
        <a:lstStyle/>
        <a:p>
          <a:endParaRPr lang="de-DE"/>
        </a:p>
      </dgm:t>
    </dgm:pt>
    <dgm:pt modelId="{774E70A9-8C86-4445-8E6A-6521A8830005}" type="pres">
      <dgm:prSet presAssocID="{DD383ECD-1E73-4C0C-8D21-40A2DBD7C527}" presName="connectorText" presStyleLbl="sibTrans2D1" presStyleIdx="2" presStyleCnt="3"/>
      <dgm:spPr/>
      <dgm:t>
        <a:bodyPr/>
        <a:lstStyle/>
        <a:p>
          <a:endParaRPr lang="de-DE"/>
        </a:p>
      </dgm:t>
    </dgm:pt>
    <dgm:pt modelId="{B9AA689A-7C08-47A7-9094-CE227B8EAF39}" type="pres">
      <dgm:prSet presAssocID="{63B1440B-CAC5-441C-9677-CBAFA4FABE27}" presName="node" presStyleLbl="node1" presStyleIdx="3" presStyleCnt="4" custLinFactNeighborY="-44380">
        <dgm:presLayoutVars>
          <dgm:bulletEnabled val="1"/>
        </dgm:presLayoutVars>
      </dgm:prSet>
      <dgm:spPr/>
      <dgm:t>
        <a:bodyPr/>
        <a:lstStyle/>
        <a:p>
          <a:endParaRPr lang="de-DE"/>
        </a:p>
      </dgm:t>
    </dgm:pt>
  </dgm:ptLst>
  <dgm:cxnLst>
    <dgm:cxn modelId="{D0F01279-7E99-47E3-87E1-6799AF70BBAE}" type="presOf" srcId="{054A7B7F-360A-4B91-A4CF-9A502EE8ACE6}" destId="{9669C119-4E79-40BB-B874-9B2AA41CC068}" srcOrd="1" destOrd="0" presId="urn:microsoft.com/office/officeart/2005/8/layout/process1"/>
    <dgm:cxn modelId="{C1087A12-7171-464D-B916-E4846C14CC09}" type="presOf" srcId="{58EEC1E2-9426-45A5-B8F1-4C992664EA6B}" destId="{8FBA68BA-79E6-470D-B5E5-092E30411797}" srcOrd="0" destOrd="0" presId="urn:microsoft.com/office/officeart/2005/8/layout/process1"/>
    <dgm:cxn modelId="{87ECA478-690B-4478-BE1E-44BC447EFE72}" srcId="{6538AD39-6DF6-4B07-B74E-D0D82CD35AC6}" destId="{BA3AB871-463B-4439-A49C-868D6C408671}" srcOrd="1" destOrd="0" parTransId="{91842C09-BE77-471A-B7B7-C245258280C6}" sibTransId="{054A7B7F-360A-4B91-A4CF-9A502EE8ACE6}"/>
    <dgm:cxn modelId="{FFCB5E4E-AFC5-4D2E-BD80-1580DD19B1DB}" type="presOf" srcId="{6538AD39-6DF6-4B07-B74E-D0D82CD35AC6}" destId="{7CDAAD8F-197B-4B46-AA6E-8C5FF94D4B2A}" srcOrd="0" destOrd="0" presId="urn:microsoft.com/office/officeart/2005/8/layout/process1"/>
    <dgm:cxn modelId="{F70E9661-87E8-4639-B297-8F6C52CC4C5B}" srcId="{6538AD39-6DF6-4B07-B74E-D0D82CD35AC6}" destId="{BDBC771D-28C8-42D0-9D07-36A4D538C79A}" srcOrd="0" destOrd="0" parTransId="{C8684EF7-D0E7-4D44-9185-D8F65A995903}" sibTransId="{58EEC1E2-9426-45A5-B8F1-4C992664EA6B}"/>
    <dgm:cxn modelId="{E29CAAEE-9BB0-4B38-80B8-8AC7DB52215B}" srcId="{43A29685-7246-4300-8C74-32A95EA30FC4}" destId="{68D0A7F9-F469-4165-9867-9BE53C8EF450}" srcOrd="0" destOrd="0" parTransId="{99A8EC82-2485-4F64-A261-71FE7E2DEB2F}" sibTransId="{B2F47D85-5B88-4EA1-93D9-A1182C4B89A5}"/>
    <dgm:cxn modelId="{6227BA81-84DE-4A42-9AF8-31A8BDF84B6C}" type="presOf" srcId="{DD383ECD-1E73-4C0C-8D21-40A2DBD7C527}" destId="{4D7ADC96-9B87-4829-9A19-B4A929F4A717}" srcOrd="0" destOrd="0" presId="urn:microsoft.com/office/officeart/2005/8/layout/process1"/>
    <dgm:cxn modelId="{768E2D0B-1271-4A1E-8E28-0AB47C4324E2}" type="presOf" srcId="{DD383ECD-1E73-4C0C-8D21-40A2DBD7C527}" destId="{774E70A9-8C86-4445-8E6A-6521A8830005}" srcOrd="1" destOrd="0" presId="urn:microsoft.com/office/officeart/2005/8/layout/process1"/>
    <dgm:cxn modelId="{E77D214E-B07B-4484-894D-4648409B1FDF}" type="presOf" srcId="{BA3AB871-463B-4439-A49C-868D6C408671}" destId="{FE9CA899-0085-44A5-A1DF-B22651712C19}" srcOrd="0" destOrd="0" presId="urn:microsoft.com/office/officeart/2005/8/layout/process1"/>
    <dgm:cxn modelId="{DA47DDDF-97C0-407A-8ABC-24AAEE934591}" type="presOf" srcId="{58EEC1E2-9426-45A5-B8F1-4C992664EA6B}" destId="{2C0F2F22-CDBD-4025-8128-80DB34A432A0}" srcOrd="1" destOrd="0" presId="urn:microsoft.com/office/officeart/2005/8/layout/process1"/>
    <dgm:cxn modelId="{23B3E5B4-A775-4C33-B923-C259D384E2DA}" type="presOf" srcId="{43A29685-7246-4300-8C74-32A95EA30FC4}" destId="{0BB836A9-523E-42F8-A270-4814787FB8A5}" srcOrd="0" destOrd="0" presId="urn:microsoft.com/office/officeart/2005/8/layout/process1"/>
    <dgm:cxn modelId="{751CBD7A-B736-47D5-B8E2-FD68F616C686}" type="presOf" srcId="{68D0A7F9-F469-4165-9867-9BE53C8EF450}" destId="{0BB836A9-523E-42F8-A270-4814787FB8A5}" srcOrd="0" destOrd="1" presId="urn:microsoft.com/office/officeart/2005/8/layout/process1"/>
    <dgm:cxn modelId="{BC9F4B7D-DF2D-477E-A442-331155C327DF}" type="presOf" srcId="{054A7B7F-360A-4B91-A4CF-9A502EE8ACE6}" destId="{32401997-3B7F-4979-989B-EC42A96B986F}" srcOrd="0" destOrd="0" presId="urn:microsoft.com/office/officeart/2005/8/layout/process1"/>
    <dgm:cxn modelId="{AF90E379-6782-4AE5-8C34-D332E702C4CA}" srcId="{6538AD39-6DF6-4B07-B74E-D0D82CD35AC6}" destId="{63B1440B-CAC5-441C-9677-CBAFA4FABE27}" srcOrd="3" destOrd="0" parTransId="{4E4031C4-DF22-431E-B7C6-FB7FF4526DCF}" sibTransId="{B4BA6ACF-B7C7-4E1E-8EE7-840BA7B5EF96}"/>
    <dgm:cxn modelId="{46C9C3EE-9FEF-452A-8168-4BF46FACD9C9}" srcId="{6538AD39-6DF6-4B07-B74E-D0D82CD35AC6}" destId="{43A29685-7246-4300-8C74-32A95EA30FC4}" srcOrd="2" destOrd="0" parTransId="{40B4C06C-6AD0-47E8-B1C6-6807A8A7D07F}" sibTransId="{DD383ECD-1E73-4C0C-8D21-40A2DBD7C527}"/>
    <dgm:cxn modelId="{2E20F8F8-3533-4152-8EF9-36FA753DDE36}" type="presOf" srcId="{BDBC771D-28C8-42D0-9D07-36A4D538C79A}" destId="{B20796D5-F708-4F94-85A3-780D0B9A1134}" srcOrd="0" destOrd="0" presId="urn:microsoft.com/office/officeart/2005/8/layout/process1"/>
    <dgm:cxn modelId="{3EA763B0-34C6-40D2-866F-3EC4C03981CE}" type="presOf" srcId="{63B1440B-CAC5-441C-9677-CBAFA4FABE27}" destId="{B9AA689A-7C08-47A7-9094-CE227B8EAF39}" srcOrd="0" destOrd="0" presId="urn:microsoft.com/office/officeart/2005/8/layout/process1"/>
    <dgm:cxn modelId="{761A89D9-5381-443E-AE07-0638DB3F8C18}" type="presParOf" srcId="{7CDAAD8F-197B-4B46-AA6E-8C5FF94D4B2A}" destId="{B20796D5-F708-4F94-85A3-780D0B9A1134}" srcOrd="0" destOrd="0" presId="urn:microsoft.com/office/officeart/2005/8/layout/process1"/>
    <dgm:cxn modelId="{63E0E295-103D-419D-8CEE-9E6855CC2CBE}" type="presParOf" srcId="{7CDAAD8F-197B-4B46-AA6E-8C5FF94D4B2A}" destId="{8FBA68BA-79E6-470D-B5E5-092E30411797}" srcOrd="1" destOrd="0" presId="urn:microsoft.com/office/officeart/2005/8/layout/process1"/>
    <dgm:cxn modelId="{7E7B2B76-223A-48B1-8942-F4DAA75BA8DB}" type="presParOf" srcId="{8FBA68BA-79E6-470D-B5E5-092E30411797}" destId="{2C0F2F22-CDBD-4025-8128-80DB34A432A0}" srcOrd="0" destOrd="0" presId="urn:microsoft.com/office/officeart/2005/8/layout/process1"/>
    <dgm:cxn modelId="{AE2249E0-A35F-4487-AC6D-29E325230809}" type="presParOf" srcId="{7CDAAD8F-197B-4B46-AA6E-8C5FF94D4B2A}" destId="{FE9CA899-0085-44A5-A1DF-B22651712C19}" srcOrd="2" destOrd="0" presId="urn:microsoft.com/office/officeart/2005/8/layout/process1"/>
    <dgm:cxn modelId="{46766650-0FBD-4949-965C-71538BDDA68C}" type="presParOf" srcId="{7CDAAD8F-197B-4B46-AA6E-8C5FF94D4B2A}" destId="{32401997-3B7F-4979-989B-EC42A96B986F}" srcOrd="3" destOrd="0" presId="urn:microsoft.com/office/officeart/2005/8/layout/process1"/>
    <dgm:cxn modelId="{BD211140-4CF9-4034-8CDA-E187611E1F43}" type="presParOf" srcId="{32401997-3B7F-4979-989B-EC42A96B986F}" destId="{9669C119-4E79-40BB-B874-9B2AA41CC068}" srcOrd="0" destOrd="0" presId="urn:microsoft.com/office/officeart/2005/8/layout/process1"/>
    <dgm:cxn modelId="{9926392E-4754-408F-8CFD-49D848F80D4D}" type="presParOf" srcId="{7CDAAD8F-197B-4B46-AA6E-8C5FF94D4B2A}" destId="{0BB836A9-523E-42F8-A270-4814787FB8A5}" srcOrd="4" destOrd="0" presId="urn:microsoft.com/office/officeart/2005/8/layout/process1"/>
    <dgm:cxn modelId="{7344354D-404A-48EA-9C81-20A0B92559F7}" type="presParOf" srcId="{7CDAAD8F-197B-4B46-AA6E-8C5FF94D4B2A}" destId="{4D7ADC96-9B87-4829-9A19-B4A929F4A717}" srcOrd="5" destOrd="0" presId="urn:microsoft.com/office/officeart/2005/8/layout/process1"/>
    <dgm:cxn modelId="{BF40A4ED-9FE9-4DA1-B544-5CC630D09B13}" type="presParOf" srcId="{4D7ADC96-9B87-4829-9A19-B4A929F4A717}" destId="{774E70A9-8C86-4445-8E6A-6521A8830005}" srcOrd="0" destOrd="0" presId="urn:microsoft.com/office/officeart/2005/8/layout/process1"/>
    <dgm:cxn modelId="{C6C2FE3B-BABF-40BE-9537-E36EDF2C1997}" type="presParOf" srcId="{7CDAAD8F-197B-4B46-AA6E-8C5FF94D4B2A}" destId="{B9AA689A-7C08-47A7-9094-CE227B8EAF3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38AD39-6DF6-4B07-B74E-D0D82CD35AC6}" type="doc">
      <dgm:prSet loTypeId="urn:microsoft.com/office/officeart/2005/8/layout/process1" loCatId="process" qsTypeId="urn:microsoft.com/office/officeart/2005/8/quickstyle/simple1" qsCatId="simple" csTypeId="urn:microsoft.com/office/officeart/2005/8/colors/accent1_2" csCatId="accent1" phldr="1"/>
      <dgm:spPr/>
    </dgm:pt>
    <dgm:pt modelId="{BDBC771D-28C8-42D0-9D07-36A4D538C79A}">
      <dgm:prSet phldrT="[Text]"/>
      <dgm:spPr/>
      <dgm:t>
        <a:bodyPr/>
        <a:lstStyle/>
        <a:p>
          <a:r>
            <a:rPr lang="de-DE" dirty="0"/>
            <a:t>Temperatur-erhöhung</a:t>
          </a:r>
        </a:p>
      </dgm:t>
    </dgm:pt>
    <dgm:pt modelId="{C8684EF7-D0E7-4D44-9185-D8F65A995903}" type="parTrans" cxnId="{F70E9661-87E8-4639-B297-8F6C52CC4C5B}">
      <dgm:prSet/>
      <dgm:spPr/>
      <dgm:t>
        <a:bodyPr/>
        <a:lstStyle/>
        <a:p>
          <a:endParaRPr lang="de-DE"/>
        </a:p>
      </dgm:t>
    </dgm:pt>
    <dgm:pt modelId="{58EEC1E2-9426-45A5-B8F1-4C992664EA6B}" type="sibTrans" cxnId="{F70E9661-87E8-4639-B297-8F6C52CC4C5B}">
      <dgm:prSet/>
      <dgm:spPr/>
      <dgm:t>
        <a:bodyPr/>
        <a:lstStyle/>
        <a:p>
          <a:endParaRPr lang="de-DE"/>
        </a:p>
      </dgm:t>
    </dgm:pt>
    <dgm:pt modelId="{BA3AB871-463B-4439-A49C-868D6C408671}">
      <dgm:prSet phldrT="[Text]" custT="1"/>
      <dgm:spPr/>
      <dgm:t>
        <a:bodyPr/>
        <a:lstStyle/>
        <a:p>
          <a:r>
            <a:rPr lang="de-DE" sz="1400" dirty="0"/>
            <a:t>Mehr Energie in der Atmosphäre</a:t>
          </a:r>
        </a:p>
      </dgm:t>
    </dgm:pt>
    <dgm:pt modelId="{91842C09-BE77-471A-B7B7-C245258280C6}" type="parTrans" cxnId="{87ECA478-690B-4478-BE1E-44BC447EFE72}">
      <dgm:prSet/>
      <dgm:spPr/>
      <dgm:t>
        <a:bodyPr/>
        <a:lstStyle/>
        <a:p>
          <a:endParaRPr lang="de-DE"/>
        </a:p>
      </dgm:t>
    </dgm:pt>
    <dgm:pt modelId="{054A7B7F-360A-4B91-A4CF-9A502EE8ACE6}" type="sibTrans" cxnId="{87ECA478-690B-4478-BE1E-44BC447EFE72}">
      <dgm:prSet/>
      <dgm:spPr/>
      <dgm:t>
        <a:bodyPr/>
        <a:lstStyle/>
        <a:p>
          <a:endParaRPr lang="de-DE"/>
        </a:p>
      </dgm:t>
    </dgm:pt>
    <dgm:pt modelId="{43A29685-7246-4300-8C74-32A95EA30FC4}">
      <dgm:prSet phldrT="[Text]" custT="1"/>
      <dgm:spPr/>
      <dgm:t>
        <a:bodyPr/>
        <a:lstStyle/>
        <a:p>
          <a:pPr algn="ctr"/>
          <a:endParaRPr lang="de-DE" sz="1400" dirty="0"/>
        </a:p>
        <a:p>
          <a:pPr algn="ctr"/>
          <a:r>
            <a:rPr lang="de-DE" sz="1400" dirty="0"/>
            <a:t>Intensivierung der wolken- und </a:t>
          </a:r>
          <a:r>
            <a:rPr lang="de-DE" sz="1400" dirty="0" err="1"/>
            <a:t>niederschlagsbil-denden</a:t>
          </a:r>
          <a:r>
            <a:rPr lang="de-DE" sz="1400" dirty="0"/>
            <a:t> Prozesse</a:t>
          </a:r>
        </a:p>
      </dgm:t>
    </dgm:pt>
    <dgm:pt modelId="{40B4C06C-6AD0-47E8-B1C6-6807A8A7D07F}" type="parTrans" cxnId="{46C9C3EE-9FEF-452A-8168-4BF46FACD9C9}">
      <dgm:prSet/>
      <dgm:spPr/>
      <dgm:t>
        <a:bodyPr/>
        <a:lstStyle/>
        <a:p>
          <a:endParaRPr lang="de-DE"/>
        </a:p>
      </dgm:t>
    </dgm:pt>
    <dgm:pt modelId="{DD383ECD-1E73-4C0C-8D21-40A2DBD7C527}" type="sibTrans" cxnId="{46C9C3EE-9FEF-452A-8168-4BF46FACD9C9}">
      <dgm:prSet/>
      <dgm:spPr/>
      <dgm:t>
        <a:bodyPr/>
        <a:lstStyle/>
        <a:p>
          <a:endParaRPr lang="de-DE"/>
        </a:p>
      </dgm:t>
    </dgm:pt>
    <dgm:pt modelId="{68D0A7F9-F469-4165-9867-9BE53C8EF450}">
      <dgm:prSet custT="1"/>
      <dgm:spPr/>
      <dgm:t>
        <a:bodyPr/>
        <a:lstStyle/>
        <a:p>
          <a:pPr algn="l"/>
          <a:endParaRPr lang="de-DE" sz="1400" dirty="0"/>
        </a:p>
      </dgm:t>
    </dgm:pt>
    <dgm:pt modelId="{99A8EC82-2485-4F64-A261-71FE7E2DEB2F}" type="parTrans" cxnId="{E29CAAEE-9BB0-4B38-80B8-8AC7DB52215B}">
      <dgm:prSet/>
      <dgm:spPr/>
      <dgm:t>
        <a:bodyPr/>
        <a:lstStyle/>
        <a:p>
          <a:endParaRPr lang="de-DE"/>
        </a:p>
      </dgm:t>
    </dgm:pt>
    <dgm:pt modelId="{B2F47D85-5B88-4EA1-93D9-A1182C4B89A5}" type="sibTrans" cxnId="{E29CAAEE-9BB0-4B38-80B8-8AC7DB52215B}">
      <dgm:prSet/>
      <dgm:spPr/>
      <dgm:t>
        <a:bodyPr/>
        <a:lstStyle/>
        <a:p>
          <a:endParaRPr lang="de-DE"/>
        </a:p>
      </dgm:t>
    </dgm:pt>
    <dgm:pt modelId="{63B1440B-CAC5-441C-9677-CBAFA4FABE27}">
      <dgm:prSet custT="1"/>
      <dgm:spPr/>
      <dgm:t>
        <a:bodyPr/>
        <a:lstStyle/>
        <a:p>
          <a:r>
            <a:rPr lang="de-DE" sz="1400" dirty="0"/>
            <a:t>Erhöhtes Risiko von lokalen Gewittern, Hagel und Starkwinden</a:t>
          </a:r>
        </a:p>
      </dgm:t>
    </dgm:pt>
    <dgm:pt modelId="{4E4031C4-DF22-431E-B7C6-FB7FF4526DCF}" type="parTrans" cxnId="{AF90E379-6782-4AE5-8C34-D332E702C4CA}">
      <dgm:prSet/>
      <dgm:spPr/>
      <dgm:t>
        <a:bodyPr/>
        <a:lstStyle/>
        <a:p>
          <a:endParaRPr lang="de-DE"/>
        </a:p>
      </dgm:t>
    </dgm:pt>
    <dgm:pt modelId="{B4BA6ACF-B7C7-4E1E-8EE7-840BA7B5EF96}" type="sibTrans" cxnId="{AF90E379-6782-4AE5-8C34-D332E702C4CA}">
      <dgm:prSet/>
      <dgm:spPr/>
      <dgm:t>
        <a:bodyPr/>
        <a:lstStyle/>
        <a:p>
          <a:endParaRPr lang="de-DE"/>
        </a:p>
      </dgm:t>
    </dgm:pt>
    <dgm:pt modelId="{7CDAAD8F-197B-4B46-AA6E-8C5FF94D4B2A}" type="pres">
      <dgm:prSet presAssocID="{6538AD39-6DF6-4B07-B74E-D0D82CD35AC6}" presName="Name0" presStyleCnt="0">
        <dgm:presLayoutVars>
          <dgm:dir/>
          <dgm:resizeHandles val="exact"/>
        </dgm:presLayoutVars>
      </dgm:prSet>
      <dgm:spPr/>
    </dgm:pt>
    <dgm:pt modelId="{B20796D5-F708-4F94-85A3-780D0B9A1134}" type="pres">
      <dgm:prSet presAssocID="{BDBC771D-28C8-42D0-9D07-36A4D538C79A}" presName="node" presStyleLbl="node1" presStyleIdx="0" presStyleCnt="4" custLinFactNeighborX="-1208" custLinFactNeighborY="-30044">
        <dgm:presLayoutVars>
          <dgm:bulletEnabled val="1"/>
        </dgm:presLayoutVars>
      </dgm:prSet>
      <dgm:spPr/>
      <dgm:t>
        <a:bodyPr/>
        <a:lstStyle/>
        <a:p>
          <a:endParaRPr lang="de-DE"/>
        </a:p>
      </dgm:t>
    </dgm:pt>
    <dgm:pt modelId="{8FBA68BA-79E6-470D-B5E5-092E30411797}" type="pres">
      <dgm:prSet presAssocID="{58EEC1E2-9426-45A5-B8F1-4C992664EA6B}" presName="sibTrans" presStyleLbl="sibTrans2D1" presStyleIdx="0" presStyleCnt="3"/>
      <dgm:spPr/>
      <dgm:t>
        <a:bodyPr/>
        <a:lstStyle/>
        <a:p>
          <a:endParaRPr lang="de-DE"/>
        </a:p>
      </dgm:t>
    </dgm:pt>
    <dgm:pt modelId="{2C0F2F22-CDBD-4025-8128-80DB34A432A0}" type="pres">
      <dgm:prSet presAssocID="{58EEC1E2-9426-45A5-B8F1-4C992664EA6B}" presName="connectorText" presStyleLbl="sibTrans2D1" presStyleIdx="0" presStyleCnt="3"/>
      <dgm:spPr/>
      <dgm:t>
        <a:bodyPr/>
        <a:lstStyle/>
        <a:p>
          <a:endParaRPr lang="de-DE"/>
        </a:p>
      </dgm:t>
    </dgm:pt>
    <dgm:pt modelId="{FE9CA899-0085-44A5-A1DF-B22651712C19}" type="pres">
      <dgm:prSet presAssocID="{BA3AB871-463B-4439-A49C-868D6C408671}" presName="node" presStyleLbl="node1" presStyleIdx="1" presStyleCnt="4" custLinFactNeighborX="-13076" custLinFactNeighborY="57372">
        <dgm:presLayoutVars>
          <dgm:bulletEnabled val="1"/>
        </dgm:presLayoutVars>
      </dgm:prSet>
      <dgm:spPr/>
      <dgm:t>
        <a:bodyPr/>
        <a:lstStyle/>
        <a:p>
          <a:endParaRPr lang="de-DE"/>
        </a:p>
      </dgm:t>
    </dgm:pt>
    <dgm:pt modelId="{32401997-3B7F-4979-989B-EC42A96B986F}" type="pres">
      <dgm:prSet presAssocID="{054A7B7F-360A-4B91-A4CF-9A502EE8ACE6}" presName="sibTrans" presStyleLbl="sibTrans2D1" presStyleIdx="1" presStyleCnt="3"/>
      <dgm:spPr/>
      <dgm:t>
        <a:bodyPr/>
        <a:lstStyle/>
        <a:p>
          <a:endParaRPr lang="de-DE"/>
        </a:p>
      </dgm:t>
    </dgm:pt>
    <dgm:pt modelId="{9669C119-4E79-40BB-B874-9B2AA41CC068}" type="pres">
      <dgm:prSet presAssocID="{054A7B7F-360A-4B91-A4CF-9A502EE8ACE6}" presName="connectorText" presStyleLbl="sibTrans2D1" presStyleIdx="1" presStyleCnt="3"/>
      <dgm:spPr/>
      <dgm:t>
        <a:bodyPr/>
        <a:lstStyle/>
        <a:p>
          <a:endParaRPr lang="de-DE"/>
        </a:p>
      </dgm:t>
    </dgm:pt>
    <dgm:pt modelId="{0BB836A9-523E-42F8-A270-4814787FB8A5}" type="pres">
      <dgm:prSet presAssocID="{43A29685-7246-4300-8C74-32A95EA30FC4}" presName="node" presStyleLbl="node1" presStyleIdx="2" presStyleCnt="4" custLinFactNeighborX="-6436" custLinFactNeighborY="57372">
        <dgm:presLayoutVars>
          <dgm:bulletEnabled val="1"/>
        </dgm:presLayoutVars>
      </dgm:prSet>
      <dgm:spPr/>
      <dgm:t>
        <a:bodyPr/>
        <a:lstStyle/>
        <a:p>
          <a:endParaRPr lang="de-DE"/>
        </a:p>
      </dgm:t>
    </dgm:pt>
    <dgm:pt modelId="{4D7ADC96-9B87-4829-9A19-B4A929F4A717}" type="pres">
      <dgm:prSet presAssocID="{DD383ECD-1E73-4C0C-8D21-40A2DBD7C527}" presName="sibTrans" presStyleLbl="sibTrans2D1" presStyleIdx="2" presStyleCnt="3"/>
      <dgm:spPr/>
      <dgm:t>
        <a:bodyPr/>
        <a:lstStyle/>
        <a:p>
          <a:endParaRPr lang="de-DE"/>
        </a:p>
      </dgm:t>
    </dgm:pt>
    <dgm:pt modelId="{774E70A9-8C86-4445-8E6A-6521A8830005}" type="pres">
      <dgm:prSet presAssocID="{DD383ECD-1E73-4C0C-8D21-40A2DBD7C527}" presName="connectorText" presStyleLbl="sibTrans2D1" presStyleIdx="2" presStyleCnt="3"/>
      <dgm:spPr/>
      <dgm:t>
        <a:bodyPr/>
        <a:lstStyle/>
        <a:p>
          <a:endParaRPr lang="de-DE"/>
        </a:p>
      </dgm:t>
    </dgm:pt>
    <dgm:pt modelId="{B9AA689A-7C08-47A7-9094-CE227B8EAF39}" type="pres">
      <dgm:prSet presAssocID="{63B1440B-CAC5-441C-9677-CBAFA4FABE27}" presName="node" presStyleLbl="node1" presStyleIdx="3" presStyleCnt="4" custLinFactNeighborX="-9756" custLinFactNeighborY="57372">
        <dgm:presLayoutVars>
          <dgm:bulletEnabled val="1"/>
        </dgm:presLayoutVars>
      </dgm:prSet>
      <dgm:spPr/>
      <dgm:t>
        <a:bodyPr/>
        <a:lstStyle/>
        <a:p>
          <a:endParaRPr lang="de-DE"/>
        </a:p>
      </dgm:t>
    </dgm:pt>
  </dgm:ptLst>
  <dgm:cxnLst>
    <dgm:cxn modelId="{D0F01279-7E99-47E3-87E1-6799AF70BBAE}" type="presOf" srcId="{054A7B7F-360A-4B91-A4CF-9A502EE8ACE6}" destId="{9669C119-4E79-40BB-B874-9B2AA41CC068}" srcOrd="1" destOrd="0" presId="urn:microsoft.com/office/officeart/2005/8/layout/process1"/>
    <dgm:cxn modelId="{C1087A12-7171-464D-B916-E4846C14CC09}" type="presOf" srcId="{58EEC1E2-9426-45A5-B8F1-4C992664EA6B}" destId="{8FBA68BA-79E6-470D-B5E5-092E30411797}" srcOrd="0" destOrd="0" presId="urn:microsoft.com/office/officeart/2005/8/layout/process1"/>
    <dgm:cxn modelId="{87ECA478-690B-4478-BE1E-44BC447EFE72}" srcId="{6538AD39-6DF6-4B07-B74E-D0D82CD35AC6}" destId="{BA3AB871-463B-4439-A49C-868D6C408671}" srcOrd="1" destOrd="0" parTransId="{91842C09-BE77-471A-B7B7-C245258280C6}" sibTransId="{054A7B7F-360A-4B91-A4CF-9A502EE8ACE6}"/>
    <dgm:cxn modelId="{FFCB5E4E-AFC5-4D2E-BD80-1580DD19B1DB}" type="presOf" srcId="{6538AD39-6DF6-4B07-B74E-D0D82CD35AC6}" destId="{7CDAAD8F-197B-4B46-AA6E-8C5FF94D4B2A}" srcOrd="0" destOrd="0" presId="urn:microsoft.com/office/officeart/2005/8/layout/process1"/>
    <dgm:cxn modelId="{F70E9661-87E8-4639-B297-8F6C52CC4C5B}" srcId="{6538AD39-6DF6-4B07-B74E-D0D82CD35AC6}" destId="{BDBC771D-28C8-42D0-9D07-36A4D538C79A}" srcOrd="0" destOrd="0" parTransId="{C8684EF7-D0E7-4D44-9185-D8F65A995903}" sibTransId="{58EEC1E2-9426-45A5-B8F1-4C992664EA6B}"/>
    <dgm:cxn modelId="{E29CAAEE-9BB0-4B38-80B8-8AC7DB52215B}" srcId="{43A29685-7246-4300-8C74-32A95EA30FC4}" destId="{68D0A7F9-F469-4165-9867-9BE53C8EF450}" srcOrd="0" destOrd="0" parTransId="{99A8EC82-2485-4F64-A261-71FE7E2DEB2F}" sibTransId="{B2F47D85-5B88-4EA1-93D9-A1182C4B89A5}"/>
    <dgm:cxn modelId="{6227BA81-84DE-4A42-9AF8-31A8BDF84B6C}" type="presOf" srcId="{DD383ECD-1E73-4C0C-8D21-40A2DBD7C527}" destId="{4D7ADC96-9B87-4829-9A19-B4A929F4A717}" srcOrd="0" destOrd="0" presId="urn:microsoft.com/office/officeart/2005/8/layout/process1"/>
    <dgm:cxn modelId="{768E2D0B-1271-4A1E-8E28-0AB47C4324E2}" type="presOf" srcId="{DD383ECD-1E73-4C0C-8D21-40A2DBD7C527}" destId="{774E70A9-8C86-4445-8E6A-6521A8830005}" srcOrd="1" destOrd="0" presId="urn:microsoft.com/office/officeart/2005/8/layout/process1"/>
    <dgm:cxn modelId="{E77D214E-B07B-4484-894D-4648409B1FDF}" type="presOf" srcId="{BA3AB871-463B-4439-A49C-868D6C408671}" destId="{FE9CA899-0085-44A5-A1DF-B22651712C19}" srcOrd="0" destOrd="0" presId="urn:microsoft.com/office/officeart/2005/8/layout/process1"/>
    <dgm:cxn modelId="{DA47DDDF-97C0-407A-8ABC-24AAEE934591}" type="presOf" srcId="{58EEC1E2-9426-45A5-B8F1-4C992664EA6B}" destId="{2C0F2F22-CDBD-4025-8128-80DB34A432A0}" srcOrd="1" destOrd="0" presId="urn:microsoft.com/office/officeart/2005/8/layout/process1"/>
    <dgm:cxn modelId="{23B3E5B4-A775-4C33-B923-C259D384E2DA}" type="presOf" srcId="{43A29685-7246-4300-8C74-32A95EA30FC4}" destId="{0BB836A9-523E-42F8-A270-4814787FB8A5}" srcOrd="0" destOrd="0" presId="urn:microsoft.com/office/officeart/2005/8/layout/process1"/>
    <dgm:cxn modelId="{751CBD7A-B736-47D5-B8E2-FD68F616C686}" type="presOf" srcId="{68D0A7F9-F469-4165-9867-9BE53C8EF450}" destId="{0BB836A9-523E-42F8-A270-4814787FB8A5}" srcOrd="0" destOrd="1" presId="urn:microsoft.com/office/officeart/2005/8/layout/process1"/>
    <dgm:cxn modelId="{BC9F4B7D-DF2D-477E-A442-331155C327DF}" type="presOf" srcId="{054A7B7F-360A-4B91-A4CF-9A502EE8ACE6}" destId="{32401997-3B7F-4979-989B-EC42A96B986F}" srcOrd="0" destOrd="0" presId="urn:microsoft.com/office/officeart/2005/8/layout/process1"/>
    <dgm:cxn modelId="{AF90E379-6782-4AE5-8C34-D332E702C4CA}" srcId="{6538AD39-6DF6-4B07-B74E-D0D82CD35AC6}" destId="{63B1440B-CAC5-441C-9677-CBAFA4FABE27}" srcOrd="3" destOrd="0" parTransId="{4E4031C4-DF22-431E-B7C6-FB7FF4526DCF}" sibTransId="{B4BA6ACF-B7C7-4E1E-8EE7-840BA7B5EF96}"/>
    <dgm:cxn modelId="{46C9C3EE-9FEF-452A-8168-4BF46FACD9C9}" srcId="{6538AD39-6DF6-4B07-B74E-D0D82CD35AC6}" destId="{43A29685-7246-4300-8C74-32A95EA30FC4}" srcOrd="2" destOrd="0" parTransId="{40B4C06C-6AD0-47E8-B1C6-6807A8A7D07F}" sibTransId="{DD383ECD-1E73-4C0C-8D21-40A2DBD7C527}"/>
    <dgm:cxn modelId="{2E20F8F8-3533-4152-8EF9-36FA753DDE36}" type="presOf" srcId="{BDBC771D-28C8-42D0-9D07-36A4D538C79A}" destId="{B20796D5-F708-4F94-85A3-780D0B9A1134}" srcOrd="0" destOrd="0" presId="urn:microsoft.com/office/officeart/2005/8/layout/process1"/>
    <dgm:cxn modelId="{3EA763B0-34C6-40D2-866F-3EC4C03981CE}" type="presOf" srcId="{63B1440B-CAC5-441C-9677-CBAFA4FABE27}" destId="{B9AA689A-7C08-47A7-9094-CE227B8EAF39}" srcOrd="0" destOrd="0" presId="urn:microsoft.com/office/officeart/2005/8/layout/process1"/>
    <dgm:cxn modelId="{761A89D9-5381-443E-AE07-0638DB3F8C18}" type="presParOf" srcId="{7CDAAD8F-197B-4B46-AA6E-8C5FF94D4B2A}" destId="{B20796D5-F708-4F94-85A3-780D0B9A1134}" srcOrd="0" destOrd="0" presId="urn:microsoft.com/office/officeart/2005/8/layout/process1"/>
    <dgm:cxn modelId="{63E0E295-103D-419D-8CEE-9E6855CC2CBE}" type="presParOf" srcId="{7CDAAD8F-197B-4B46-AA6E-8C5FF94D4B2A}" destId="{8FBA68BA-79E6-470D-B5E5-092E30411797}" srcOrd="1" destOrd="0" presId="urn:microsoft.com/office/officeart/2005/8/layout/process1"/>
    <dgm:cxn modelId="{7E7B2B76-223A-48B1-8942-F4DAA75BA8DB}" type="presParOf" srcId="{8FBA68BA-79E6-470D-B5E5-092E30411797}" destId="{2C0F2F22-CDBD-4025-8128-80DB34A432A0}" srcOrd="0" destOrd="0" presId="urn:microsoft.com/office/officeart/2005/8/layout/process1"/>
    <dgm:cxn modelId="{AE2249E0-A35F-4487-AC6D-29E325230809}" type="presParOf" srcId="{7CDAAD8F-197B-4B46-AA6E-8C5FF94D4B2A}" destId="{FE9CA899-0085-44A5-A1DF-B22651712C19}" srcOrd="2" destOrd="0" presId="urn:microsoft.com/office/officeart/2005/8/layout/process1"/>
    <dgm:cxn modelId="{46766650-0FBD-4949-965C-71538BDDA68C}" type="presParOf" srcId="{7CDAAD8F-197B-4B46-AA6E-8C5FF94D4B2A}" destId="{32401997-3B7F-4979-989B-EC42A96B986F}" srcOrd="3" destOrd="0" presId="urn:microsoft.com/office/officeart/2005/8/layout/process1"/>
    <dgm:cxn modelId="{BD211140-4CF9-4034-8CDA-E187611E1F43}" type="presParOf" srcId="{32401997-3B7F-4979-989B-EC42A96B986F}" destId="{9669C119-4E79-40BB-B874-9B2AA41CC068}" srcOrd="0" destOrd="0" presId="urn:microsoft.com/office/officeart/2005/8/layout/process1"/>
    <dgm:cxn modelId="{9926392E-4754-408F-8CFD-49D848F80D4D}" type="presParOf" srcId="{7CDAAD8F-197B-4B46-AA6E-8C5FF94D4B2A}" destId="{0BB836A9-523E-42F8-A270-4814787FB8A5}" srcOrd="4" destOrd="0" presId="urn:microsoft.com/office/officeart/2005/8/layout/process1"/>
    <dgm:cxn modelId="{7344354D-404A-48EA-9C81-20A0B92559F7}" type="presParOf" srcId="{7CDAAD8F-197B-4B46-AA6E-8C5FF94D4B2A}" destId="{4D7ADC96-9B87-4829-9A19-B4A929F4A717}" srcOrd="5" destOrd="0" presId="urn:microsoft.com/office/officeart/2005/8/layout/process1"/>
    <dgm:cxn modelId="{BF40A4ED-9FE9-4DA1-B544-5CC630D09B13}" type="presParOf" srcId="{4D7ADC96-9B87-4829-9A19-B4A929F4A717}" destId="{774E70A9-8C86-4445-8E6A-6521A8830005}" srcOrd="0" destOrd="0" presId="urn:microsoft.com/office/officeart/2005/8/layout/process1"/>
    <dgm:cxn modelId="{C6C2FE3B-BABF-40BE-9537-E36EDF2C1997}" type="presParOf" srcId="{7CDAAD8F-197B-4B46-AA6E-8C5FF94D4B2A}" destId="{B9AA689A-7C08-47A7-9094-CE227B8EAF39}"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677C52-617A-414A-9F88-8354A68D4798}" type="doc">
      <dgm:prSet loTypeId="urn:microsoft.com/office/officeart/2005/8/layout/process1" loCatId="process" qsTypeId="urn:microsoft.com/office/officeart/2005/8/quickstyle/simple1" qsCatId="simple" csTypeId="urn:microsoft.com/office/officeart/2005/8/colors/accent1_2" csCatId="accent1" phldr="1"/>
      <dgm:spPr/>
    </dgm:pt>
    <dgm:pt modelId="{89303DCD-CC35-477C-BC67-A31D55750766}">
      <dgm:prSet phldrT="[Text]"/>
      <dgm:spPr/>
      <dgm:t>
        <a:bodyPr/>
        <a:lstStyle/>
        <a:p>
          <a:r>
            <a:rPr lang="de-DE" dirty="0"/>
            <a:t>höhere Temperaturen</a:t>
          </a:r>
        </a:p>
      </dgm:t>
    </dgm:pt>
    <dgm:pt modelId="{E9F713AB-4267-4B76-BD60-2CF436E5198F}" type="parTrans" cxnId="{60A8752E-7ACD-4DC3-A45B-7EE951E1A4B1}">
      <dgm:prSet/>
      <dgm:spPr/>
      <dgm:t>
        <a:bodyPr/>
        <a:lstStyle/>
        <a:p>
          <a:endParaRPr lang="de-DE"/>
        </a:p>
      </dgm:t>
    </dgm:pt>
    <dgm:pt modelId="{EA9F657E-44E6-4D54-AFEC-1016A51C42C4}" type="sibTrans" cxnId="{60A8752E-7ACD-4DC3-A45B-7EE951E1A4B1}">
      <dgm:prSet/>
      <dgm:spPr/>
      <dgm:t>
        <a:bodyPr/>
        <a:lstStyle/>
        <a:p>
          <a:endParaRPr lang="de-DE"/>
        </a:p>
      </dgm:t>
    </dgm:pt>
    <dgm:pt modelId="{3E9B08E7-3D2F-49BB-9B49-312C8C50F022}">
      <dgm:prSet phldrT="[Text]"/>
      <dgm:spPr/>
      <dgm:t>
        <a:bodyPr/>
        <a:lstStyle/>
        <a:p>
          <a:r>
            <a:rPr lang="de-DE" dirty="0"/>
            <a:t>stärkere Verdunstung </a:t>
          </a:r>
        </a:p>
      </dgm:t>
    </dgm:pt>
    <dgm:pt modelId="{4BD1168A-C681-418E-9536-93DE0B39D864}" type="parTrans" cxnId="{C345994F-38E8-4AA4-83E6-13FB311CA4BA}">
      <dgm:prSet/>
      <dgm:spPr/>
      <dgm:t>
        <a:bodyPr/>
        <a:lstStyle/>
        <a:p>
          <a:endParaRPr lang="de-DE"/>
        </a:p>
      </dgm:t>
    </dgm:pt>
    <dgm:pt modelId="{B7892683-E759-49B8-85F6-E38327B13765}" type="sibTrans" cxnId="{C345994F-38E8-4AA4-83E6-13FB311CA4BA}">
      <dgm:prSet/>
      <dgm:spPr/>
      <dgm:t>
        <a:bodyPr/>
        <a:lstStyle/>
        <a:p>
          <a:endParaRPr lang="de-DE"/>
        </a:p>
      </dgm:t>
    </dgm:pt>
    <dgm:pt modelId="{17B2CEC5-9313-4D2F-A18A-3D0B57F06334}">
      <dgm:prSet phldrT="[Text]"/>
      <dgm:spPr/>
      <dgm:t>
        <a:bodyPr/>
        <a:lstStyle/>
        <a:p>
          <a:r>
            <a:rPr lang="de-DE" dirty="0"/>
            <a:t>mehr Wasserdampf und Energie in der Atmosphäre</a:t>
          </a:r>
        </a:p>
      </dgm:t>
    </dgm:pt>
    <dgm:pt modelId="{122E49CE-E67A-4E5A-8927-8D068BA383F9}" type="parTrans" cxnId="{01530E84-D1FE-4102-BB77-AC748A3D9807}">
      <dgm:prSet/>
      <dgm:spPr/>
      <dgm:t>
        <a:bodyPr/>
        <a:lstStyle/>
        <a:p>
          <a:endParaRPr lang="de-DE"/>
        </a:p>
      </dgm:t>
    </dgm:pt>
    <dgm:pt modelId="{4C2039D7-0B65-4567-A5AF-68FCCED081F2}" type="sibTrans" cxnId="{01530E84-D1FE-4102-BB77-AC748A3D9807}">
      <dgm:prSet/>
      <dgm:spPr/>
      <dgm:t>
        <a:bodyPr/>
        <a:lstStyle/>
        <a:p>
          <a:endParaRPr lang="de-DE"/>
        </a:p>
      </dgm:t>
    </dgm:pt>
    <dgm:pt modelId="{2CF87C2C-966B-4BAF-96C4-5DB3A7E1CA5B}">
      <dgm:prSet phldrT="[Text]"/>
      <dgm:spPr/>
      <dgm:t>
        <a:bodyPr/>
        <a:lstStyle/>
        <a:p>
          <a:r>
            <a:rPr lang="de-DE" dirty="0"/>
            <a:t>Begünstigung von Unwettern, Starkregen und Hagelereignissen</a:t>
          </a:r>
        </a:p>
      </dgm:t>
    </dgm:pt>
    <dgm:pt modelId="{CEB80D8C-50B1-4AEF-8806-C751DC4E5E2B}" type="parTrans" cxnId="{33C190A3-420C-4E97-850F-7858A4CF440F}">
      <dgm:prSet/>
      <dgm:spPr/>
      <dgm:t>
        <a:bodyPr/>
        <a:lstStyle/>
        <a:p>
          <a:endParaRPr lang="de-DE"/>
        </a:p>
      </dgm:t>
    </dgm:pt>
    <dgm:pt modelId="{6D4C5882-E692-40C1-BD84-EC5ED7A2984D}" type="sibTrans" cxnId="{33C190A3-420C-4E97-850F-7858A4CF440F}">
      <dgm:prSet/>
      <dgm:spPr/>
      <dgm:t>
        <a:bodyPr/>
        <a:lstStyle/>
        <a:p>
          <a:endParaRPr lang="de-DE"/>
        </a:p>
      </dgm:t>
    </dgm:pt>
    <dgm:pt modelId="{D58EF86C-FC64-422F-BE16-C59575431CAB}" type="pres">
      <dgm:prSet presAssocID="{D2677C52-617A-414A-9F88-8354A68D4798}" presName="Name0" presStyleCnt="0">
        <dgm:presLayoutVars>
          <dgm:dir/>
          <dgm:resizeHandles val="exact"/>
        </dgm:presLayoutVars>
      </dgm:prSet>
      <dgm:spPr/>
    </dgm:pt>
    <dgm:pt modelId="{85427362-7E2E-48F3-A74B-0E7C98F079FE}" type="pres">
      <dgm:prSet presAssocID="{89303DCD-CC35-477C-BC67-A31D55750766}" presName="node" presStyleLbl="node1" presStyleIdx="0" presStyleCnt="4">
        <dgm:presLayoutVars>
          <dgm:bulletEnabled val="1"/>
        </dgm:presLayoutVars>
      </dgm:prSet>
      <dgm:spPr/>
      <dgm:t>
        <a:bodyPr/>
        <a:lstStyle/>
        <a:p>
          <a:endParaRPr lang="de-DE"/>
        </a:p>
      </dgm:t>
    </dgm:pt>
    <dgm:pt modelId="{6B4179F7-44D6-4ABD-BD21-E268DF27D251}" type="pres">
      <dgm:prSet presAssocID="{EA9F657E-44E6-4D54-AFEC-1016A51C42C4}" presName="sibTrans" presStyleLbl="sibTrans2D1" presStyleIdx="0" presStyleCnt="3"/>
      <dgm:spPr/>
      <dgm:t>
        <a:bodyPr/>
        <a:lstStyle/>
        <a:p>
          <a:endParaRPr lang="de-DE"/>
        </a:p>
      </dgm:t>
    </dgm:pt>
    <dgm:pt modelId="{128806C1-AE99-46AB-B592-06E9B02F377B}" type="pres">
      <dgm:prSet presAssocID="{EA9F657E-44E6-4D54-AFEC-1016A51C42C4}" presName="connectorText" presStyleLbl="sibTrans2D1" presStyleIdx="0" presStyleCnt="3"/>
      <dgm:spPr/>
      <dgm:t>
        <a:bodyPr/>
        <a:lstStyle/>
        <a:p>
          <a:endParaRPr lang="de-DE"/>
        </a:p>
      </dgm:t>
    </dgm:pt>
    <dgm:pt modelId="{276E96BE-4CA8-45B6-A647-1846FA8262D1}" type="pres">
      <dgm:prSet presAssocID="{3E9B08E7-3D2F-49BB-9B49-312C8C50F022}" presName="node" presStyleLbl="node1" presStyleIdx="1" presStyleCnt="4">
        <dgm:presLayoutVars>
          <dgm:bulletEnabled val="1"/>
        </dgm:presLayoutVars>
      </dgm:prSet>
      <dgm:spPr/>
      <dgm:t>
        <a:bodyPr/>
        <a:lstStyle/>
        <a:p>
          <a:endParaRPr lang="de-DE"/>
        </a:p>
      </dgm:t>
    </dgm:pt>
    <dgm:pt modelId="{E095FC52-C49C-4469-9D08-01AE427858DD}" type="pres">
      <dgm:prSet presAssocID="{B7892683-E759-49B8-85F6-E38327B13765}" presName="sibTrans" presStyleLbl="sibTrans2D1" presStyleIdx="1" presStyleCnt="3"/>
      <dgm:spPr/>
      <dgm:t>
        <a:bodyPr/>
        <a:lstStyle/>
        <a:p>
          <a:endParaRPr lang="de-DE"/>
        </a:p>
      </dgm:t>
    </dgm:pt>
    <dgm:pt modelId="{7D124482-5D94-4253-B1A4-D3997679C907}" type="pres">
      <dgm:prSet presAssocID="{B7892683-E759-49B8-85F6-E38327B13765}" presName="connectorText" presStyleLbl="sibTrans2D1" presStyleIdx="1" presStyleCnt="3"/>
      <dgm:spPr/>
      <dgm:t>
        <a:bodyPr/>
        <a:lstStyle/>
        <a:p>
          <a:endParaRPr lang="de-DE"/>
        </a:p>
      </dgm:t>
    </dgm:pt>
    <dgm:pt modelId="{50C56842-28A1-4299-9304-BCAB9D72E735}" type="pres">
      <dgm:prSet presAssocID="{17B2CEC5-9313-4D2F-A18A-3D0B57F06334}" presName="node" presStyleLbl="node1" presStyleIdx="2" presStyleCnt="4">
        <dgm:presLayoutVars>
          <dgm:bulletEnabled val="1"/>
        </dgm:presLayoutVars>
      </dgm:prSet>
      <dgm:spPr/>
      <dgm:t>
        <a:bodyPr/>
        <a:lstStyle/>
        <a:p>
          <a:endParaRPr lang="de-DE"/>
        </a:p>
      </dgm:t>
    </dgm:pt>
    <dgm:pt modelId="{36588128-2536-49EF-BAC1-861CEBFAD081}" type="pres">
      <dgm:prSet presAssocID="{4C2039D7-0B65-4567-A5AF-68FCCED081F2}" presName="sibTrans" presStyleLbl="sibTrans2D1" presStyleIdx="2" presStyleCnt="3"/>
      <dgm:spPr/>
      <dgm:t>
        <a:bodyPr/>
        <a:lstStyle/>
        <a:p>
          <a:endParaRPr lang="de-DE"/>
        </a:p>
      </dgm:t>
    </dgm:pt>
    <dgm:pt modelId="{D23FFF3E-83AC-45A3-8CFD-B0DD62E1F475}" type="pres">
      <dgm:prSet presAssocID="{4C2039D7-0B65-4567-A5AF-68FCCED081F2}" presName="connectorText" presStyleLbl="sibTrans2D1" presStyleIdx="2" presStyleCnt="3"/>
      <dgm:spPr/>
      <dgm:t>
        <a:bodyPr/>
        <a:lstStyle/>
        <a:p>
          <a:endParaRPr lang="de-DE"/>
        </a:p>
      </dgm:t>
    </dgm:pt>
    <dgm:pt modelId="{4E4DBE2E-254F-44A5-A50E-D34EF3EFE33E}" type="pres">
      <dgm:prSet presAssocID="{2CF87C2C-966B-4BAF-96C4-5DB3A7E1CA5B}" presName="node" presStyleLbl="node1" presStyleIdx="3" presStyleCnt="4">
        <dgm:presLayoutVars>
          <dgm:bulletEnabled val="1"/>
        </dgm:presLayoutVars>
      </dgm:prSet>
      <dgm:spPr/>
      <dgm:t>
        <a:bodyPr/>
        <a:lstStyle/>
        <a:p>
          <a:endParaRPr lang="de-DE"/>
        </a:p>
      </dgm:t>
    </dgm:pt>
  </dgm:ptLst>
  <dgm:cxnLst>
    <dgm:cxn modelId="{6A89925B-903C-4CAD-AFC3-02548802C49A}" type="presOf" srcId="{B7892683-E759-49B8-85F6-E38327B13765}" destId="{E095FC52-C49C-4469-9D08-01AE427858DD}" srcOrd="0" destOrd="0" presId="urn:microsoft.com/office/officeart/2005/8/layout/process1"/>
    <dgm:cxn modelId="{60A8752E-7ACD-4DC3-A45B-7EE951E1A4B1}" srcId="{D2677C52-617A-414A-9F88-8354A68D4798}" destId="{89303DCD-CC35-477C-BC67-A31D55750766}" srcOrd="0" destOrd="0" parTransId="{E9F713AB-4267-4B76-BD60-2CF436E5198F}" sibTransId="{EA9F657E-44E6-4D54-AFEC-1016A51C42C4}"/>
    <dgm:cxn modelId="{33C190A3-420C-4E97-850F-7858A4CF440F}" srcId="{D2677C52-617A-414A-9F88-8354A68D4798}" destId="{2CF87C2C-966B-4BAF-96C4-5DB3A7E1CA5B}" srcOrd="3" destOrd="0" parTransId="{CEB80D8C-50B1-4AEF-8806-C751DC4E5E2B}" sibTransId="{6D4C5882-E692-40C1-BD84-EC5ED7A2984D}"/>
    <dgm:cxn modelId="{BB23EF34-4541-41BC-B2E3-17199374E982}" type="presOf" srcId="{EA9F657E-44E6-4D54-AFEC-1016A51C42C4}" destId="{128806C1-AE99-46AB-B592-06E9B02F377B}" srcOrd="1" destOrd="0" presId="urn:microsoft.com/office/officeart/2005/8/layout/process1"/>
    <dgm:cxn modelId="{B7D2F3E9-302D-41D3-9763-7E1017ADD112}" type="presOf" srcId="{3E9B08E7-3D2F-49BB-9B49-312C8C50F022}" destId="{276E96BE-4CA8-45B6-A647-1846FA8262D1}" srcOrd="0" destOrd="0" presId="urn:microsoft.com/office/officeart/2005/8/layout/process1"/>
    <dgm:cxn modelId="{51C97291-BA33-406F-A170-5C6BF2AB23B3}" type="presOf" srcId="{4C2039D7-0B65-4567-A5AF-68FCCED081F2}" destId="{D23FFF3E-83AC-45A3-8CFD-B0DD62E1F475}" srcOrd="1" destOrd="0" presId="urn:microsoft.com/office/officeart/2005/8/layout/process1"/>
    <dgm:cxn modelId="{7AF2A092-154A-4CD3-B425-EB7FECD6890B}" type="presOf" srcId="{17B2CEC5-9313-4D2F-A18A-3D0B57F06334}" destId="{50C56842-28A1-4299-9304-BCAB9D72E735}" srcOrd="0" destOrd="0" presId="urn:microsoft.com/office/officeart/2005/8/layout/process1"/>
    <dgm:cxn modelId="{C56F5F17-81C8-4166-AA6B-A2BE8A4402A5}" type="presOf" srcId="{89303DCD-CC35-477C-BC67-A31D55750766}" destId="{85427362-7E2E-48F3-A74B-0E7C98F079FE}" srcOrd="0" destOrd="0" presId="urn:microsoft.com/office/officeart/2005/8/layout/process1"/>
    <dgm:cxn modelId="{D7F18A23-A0C4-401C-8582-94126FE7E560}" type="presOf" srcId="{B7892683-E759-49B8-85F6-E38327B13765}" destId="{7D124482-5D94-4253-B1A4-D3997679C907}" srcOrd="1" destOrd="0" presId="urn:microsoft.com/office/officeart/2005/8/layout/process1"/>
    <dgm:cxn modelId="{EA17B61D-1721-4875-9DBF-ACB6A42883E4}" type="presOf" srcId="{4C2039D7-0B65-4567-A5AF-68FCCED081F2}" destId="{36588128-2536-49EF-BAC1-861CEBFAD081}" srcOrd="0" destOrd="0" presId="urn:microsoft.com/office/officeart/2005/8/layout/process1"/>
    <dgm:cxn modelId="{C345994F-38E8-4AA4-83E6-13FB311CA4BA}" srcId="{D2677C52-617A-414A-9F88-8354A68D4798}" destId="{3E9B08E7-3D2F-49BB-9B49-312C8C50F022}" srcOrd="1" destOrd="0" parTransId="{4BD1168A-C681-418E-9536-93DE0B39D864}" sibTransId="{B7892683-E759-49B8-85F6-E38327B13765}"/>
    <dgm:cxn modelId="{84936947-4CF2-4F0E-8AA4-231872E6E890}" type="presOf" srcId="{2CF87C2C-966B-4BAF-96C4-5DB3A7E1CA5B}" destId="{4E4DBE2E-254F-44A5-A50E-D34EF3EFE33E}" srcOrd="0" destOrd="0" presId="urn:microsoft.com/office/officeart/2005/8/layout/process1"/>
    <dgm:cxn modelId="{21940ED5-834C-4477-8A8D-D6BFAE277B03}" type="presOf" srcId="{EA9F657E-44E6-4D54-AFEC-1016A51C42C4}" destId="{6B4179F7-44D6-4ABD-BD21-E268DF27D251}" srcOrd="0" destOrd="0" presId="urn:microsoft.com/office/officeart/2005/8/layout/process1"/>
    <dgm:cxn modelId="{01530E84-D1FE-4102-BB77-AC748A3D9807}" srcId="{D2677C52-617A-414A-9F88-8354A68D4798}" destId="{17B2CEC5-9313-4D2F-A18A-3D0B57F06334}" srcOrd="2" destOrd="0" parTransId="{122E49CE-E67A-4E5A-8927-8D068BA383F9}" sibTransId="{4C2039D7-0B65-4567-A5AF-68FCCED081F2}"/>
    <dgm:cxn modelId="{2B34CE49-D1E3-4EF7-B329-1EC00A29354B}" type="presOf" srcId="{D2677C52-617A-414A-9F88-8354A68D4798}" destId="{D58EF86C-FC64-422F-BE16-C59575431CAB}" srcOrd="0" destOrd="0" presId="urn:microsoft.com/office/officeart/2005/8/layout/process1"/>
    <dgm:cxn modelId="{69863EF1-983B-49F5-991F-88352D0BDBF3}" type="presParOf" srcId="{D58EF86C-FC64-422F-BE16-C59575431CAB}" destId="{85427362-7E2E-48F3-A74B-0E7C98F079FE}" srcOrd="0" destOrd="0" presId="urn:microsoft.com/office/officeart/2005/8/layout/process1"/>
    <dgm:cxn modelId="{B1DC5116-93AC-4F89-B4CA-38F488D2231D}" type="presParOf" srcId="{D58EF86C-FC64-422F-BE16-C59575431CAB}" destId="{6B4179F7-44D6-4ABD-BD21-E268DF27D251}" srcOrd="1" destOrd="0" presId="urn:microsoft.com/office/officeart/2005/8/layout/process1"/>
    <dgm:cxn modelId="{5E771564-2C1A-40D5-93A3-5BFAFE06D59A}" type="presParOf" srcId="{6B4179F7-44D6-4ABD-BD21-E268DF27D251}" destId="{128806C1-AE99-46AB-B592-06E9B02F377B}" srcOrd="0" destOrd="0" presId="urn:microsoft.com/office/officeart/2005/8/layout/process1"/>
    <dgm:cxn modelId="{0A9391DC-5656-4EC9-B8AF-7725C1352916}" type="presParOf" srcId="{D58EF86C-FC64-422F-BE16-C59575431CAB}" destId="{276E96BE-4CA8-45B6-A647-1846FA8262D1}" srcOrd="2" destOrd="0" presId="urn:microsoft.com/office/officeart/2005/8/layout/process1"/>
    <dgm:cxn modelId="{B628A998-19A4-4524-BA4C-5E0EAA7A176E}" type="presParOf" srcId="{D58EF86C-FC64-422F-BE16-C59575431CAB}" destId="{E095FC52-C49C-4469-9D08-01AE427858DD}" srcOrd="3" destOrd="0" presId="urn:microsoft.com/office/officeart/2005/8/layout/process1"/>
    <dgm:cxn modelId="{C6BED185-1915-4A2F-A5B2-57AECB822C6D}" type="presParOf" srcId="{E095FC52-C49C-4469-9D08-01AE427858DD}" destId="{7D124482-5D94-4253-B1A4-D3997679C907}" srcOrd="0" destOrd="0" presId="urn:microsoft.com/office/officeart/2005/8/layout/process1"/>
    <dgm:cxn modelId="{B4E40333-3BE5-4400-935C-884ABE36B556}" type="presParOf" srcId="{D58EF86C-FC64-422F-BE16-C59575431CAB}" destId="{50C56842-28A1-4299-9304-BCAB9D72E735}" srcOrd="4" destOrd="0" presId="urn:microsoft.com/office/officeart/2005/8/layout/process1"/>
    <dgm:cxn modelId="{9CBDD296-DFBC-4607-B4DC-3CF8ED1F0C96}" type="presParOf" srcId="{D58EF86C-FC64-422F-BE16-C59575431CAB}" destId="{36588128-2536-49EF-BAC1-861CEBFAD081}" srcOrd="5" destOrd="0" presId="urn:microsoft.com/office/officeart/2005/8/layout/process1"/>
    <dgm:cxn modelId="{5B80A1D9-2FFB-4A7A-B19D-B55B23726D93}" type="presParOf" srcId="{36588128-2536-49EF-BAC1-861CEBFAD081}" destId="{D23FFF3E-83AC-45A3-8CFD-B0DD62E1F475}" srcOrd="0" destOrd="0" presId="urn:microsoft.com/office/officeart/2005/8/layout/process1"/>
    <dgm:cxn modelId="{8747A44D-5E2B-4C39-8B2F-78D26EA99EFE}" type="presParOf" srcId="{D58EF86C-FC64-422F-BE16-C59575431CAB}" destId="{4E4DBE2E-254F-44A5-A50E-D34EF3EFE33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796D5-F708-4F94-85A3-780D0B9A1134}">
      <dsp:nvSpPr>
        <dsp:cNvPr id="0" name=""/>
        <dsp:cNvSpPr/>
      </dsp:nvSpPr>
      <dsp:spPr>
        <a:xfrm>
          <a:off x="0" y="895916"/>
          <a:ext cx="1454563" cy="13227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de-DE" sz="3800" kern="1200" dirty="0"/>
        </a:p>
      </dsp:txBody>
      <dsp:txXfrm>
        <a:off x="38742" y="934658"/>
        <a:ext cx="1377079" cy="1245259"/>
      </dsp:txXfrm>
    </dsp:sp>
    <dsp:sp modelId="{8FBA68BA-79E6-470D-B5E5-092E30411797}">
      <dsp:nvSpPr>
        <dsp:cNvPr id="0" name=""/>
        <dsp:cNvSpPr/>
      </dsp:nvSpPr>
      <dsp:spPr>
        <a:xfrm rot="20165148">
          <a:off x="1581940" y="925200"/>
          <a:ext cx="328055" cy="3607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p>
      </dsp:txBody>
      <dsp:txXfrm>
        <a:off x="1586164" y="1017293"/>
        <a:ext cx="229639" cy="216439"/>
      </dsp:txXfrm>
    </dsp:sp>
    <dsp:sp modelId="{FE9CA899-0085-44A5-A1DF-B22651712C19}">
      <dsp:nvSpPr>
        <dsp:cNvPr id="0" name=""/>
        <dsp:cNvSpPr/>
      </dsp:nvSpPr>
      <dsp:spPr>
        <a:xfrm>
          <a:off x="2020398" y="0"/>
          <a:ext cx="1454563" cy="13227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sz="1400" kern="1200" dirty="0"/>
            <a:t>Höhere Verdunstung</a:t>
          </a:r>
        </a:p>
      </dsp:txBody>
      <dsp:txXfrm>
        <a:off x="2059140" y="38742"/>
        <a:ext cx="1377079" cy="1245259"/>
      </dsp:txXfrm>
    </dsp:sp>
    <dsp:sp modelId="{32401997-3B7F-4979-989B-EC42A96B986F}">
      <dsp:nvSpPr>
        <dsp:cNvPr id="0" name=""/>
        <dsp:cNvSpPr/>
      </dsp:nvSpPr>
      <dsp:spPr>
        <a:xfrm>
          <a:off x="3630076" y="481005"/>
          <a:ext cx="328842" cy="3607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p>
      </dsp:txBody>
      <dsp:txXfrm>
        <a:off x="3630076" y="553151"/>
        <a:ext cx="230189" cy="216439"/>
      </dsp:txXfrm>
    </dsp:sp>
    <dsp:sp modelId="{0BB836A9-523E-42F8-A270-4814787FB8A5}">
      <dsp:nvSpPr>
        <dsp:cNvPr id="0" name=""/>
        <dsp:cNvSpPr/>
      </dsp:nvSpPr>
      <dsp:spPr>
        <a:xfrm>
          <a:off x="4095420" y="0"/>
          <a:ext cx="1454563" cy="13227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ct val="35000"/>
            </a:spcAft>
          </a:pPr>
          <a:endParaRPr lang="de-DE" sz="1400" kern="1200" dirty="0"/>
        </a:p>
        <a:p>
          <a:pPr lvl="0" algn="ctr" defTabSz="622300">
            <a:lnSpc>
              <a:spcPct val="90000"/>
            </a:lnSpc>
            <a:spcBef>
              <a:spcPct val="0"/>
            </a:spcBef>
            <a:spcAft>
              <a:spcPct val="35000"/>
            </a:spcAft>
          </a:pPr>
          <a:r>
            <a:rPr lang="de-DE" sz="1400" kern="1200" dirty="0"/>
            <a:t>Mehr</a:t>
          </a:r>
          <a:r>
            <a:rPr lang="de-DE" sz="1400" kern="1200" baseline="0" dirty="0"/>
            <a:t> Wasserdampf in der Atmosphäre</a:t>
          </a:r>
          <a:endParaRPr lang="de-DE" sz="1400" kern="1200" dirty="0"/>
        </a:p>
        <a:p>
          <a:pPr marL="114300" lvl="1" indent="-114300" algn="l" defTabSz="622300">
            <a:lnSpc>
              <a:spcPct val="90000"/>
            </a:lnSpc>
            <a:spcBef>
              <a:spcPct val="0"/>
            </a:spcBef>
            <a:spcAft>
              <a:spcPct val="15000"/>
            </a:spcAft>
            <a:buChar char="••"/>
          </a:pPr>
          <a:endParaRPr lang="de-DE" sz="1400" kern="1200" dirty="0"/>
        </a:p>
      </dsp:txBody>
      <dsp:txXfrm>
        <a:off x="4134162" y="38742"/>
        <a:ext cx="1377079" cy="1245259"/>
      </dsp:txXfrm>
    </dsp:sp>
    <dsp:sp modelId="{4D7ADC96-9B87-4829-9A19-B4A929F4A717}">
      <dsp:nvSpPr>
        <dsp:cNvPr id="0" name=""/>
        <dsp:cNvSpPr/>
      </dsp:nvSpPr>
      <dsp:spPr>
        <a:xfrm>
          <a:off x="5690610" y="481005"/>
          <a:ext cx="298129" cy="3607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p>
      </dsp:txBody>
      <dsp:txXfrm>
        <a:off x="5690610" y="553151"/>
        <a:ext cx="208690" cy="216439"/>
      </dsp:txXfrm>
    </dsp:sp>
    <dsp:sp modelId="{B9AA689A-7C08-47A7-9094-CE227B8EAF39}">
      <dsp:nvSpPr>
        <dsp:cNvPr id="0" name=""/>
        <dsp:cNvSpPr/>
      </dsp:nvSpPr>
      <dsp:spPr>
        <a:xfrm>
          <a:off x="6112492" y="0"/>
          <a:ext cx="1454563" cy="13227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sz="1400" kern="1200" dirty="0"/>
            <a:t>Erhöhtes Risiko von Starkregen-ereignissen</a:t>
          </a:r>
        </a:p>
      </dsp:txBody>
      <dsp:txXfrm>
        <a:off x="6151234" y="38742"/>
        <a:ext cx="1377079" cy="12452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796D5-F708-4F94-85A3-780D0B9A1134}">
      <dsp:nvSpPr>
        <dsp:cNvPr id="0" name=""/>
        <dsp:cNvSpPr/>
      </dsp:nvSpPr>
      <dsp:spPr>
        <a:xfrm>
          <a:off x="0" y="877915"/>
          <a:ext cx="1467630" cy="1541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de-DE" sz="1900" kern="1200" dirty="0"/>
            <a:t>Temperatur-erhöhung</a:t>
          </a:r>
        </a:p>
      </dsp:txBody>
      <dsp:txXfrm>
        <a:off x="42985" y="920900"/>
        <a:ext cx="1381660" cy="1455042"/>
      </dsp:txXfrm>
    </dsp:sp>
    <dsp:sp modelId="{8FBA68BA-79E6-470D-B5E5-092E30411797}">
      <dsp:nvSpPr>
        <dsp:cNvPr id="0" name=""/>
        <dsp:cNvSpPr/>
      </dsp:nvSpPr>
      <dsp:spPr>
        <a:xfrm rot="2052732">
          <a:off x="1567560" y="2145219"/>
          <a:ext cx="329196" cy="3639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p>
      </dsp:txBody>
      <dsp:txXfrm>
        <a:off x="1576105" y="2190249"/>
        <a:ext cx="230437" cy="218384"/>
      </dsp:txXfrm>
    </dsp:sp>
    <dsp:sp modelId="{FE9CA899-0085-44A5-A1DF-B22651712C19}">
      <dsp:nvSpPr>
        <dsp:cNvPr id="0" name=""/>
        <dsp:cNvSpPr/>
      </dsp:nvSpPr>
      <dsp:spPr>
        <a:xfrm>
          <a:off x="1981276" y="2225006"/>
          <a:ext cx="1467630" cy="1541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sz="1400" kern="1200" dirty="0"/>
            <a:t>Mehr Energie in der Atmosphäre</a:t>
          </a:r>
        </a:p>
      </dsp:txBody>
      <dsp:txXfrm>
        <a:off x="2024261" y="2267991"/>
        <a:ext cx="1381660" cy="1455042"/>
      </dsp:txXfrm>
    </dsp:sp>
    <dsp:sp modelId="{32401997-3B7F-4979-989B-EC42A96B986F}">
      <dsp:nvSpPr>
        <dsp:cNvPr id="0" name=""/>
        <dsp:cNvSpPr/>
      </dsp:nvSpPr>
      <dsp:spPr>
        <a:xfrm>
          <a:off x="3605415" y="2813526"/>
          <a:ext cx="331797" cy="3639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p>
      </dsp:txBody>
      <dsp:txXfrm>
        <a:off x="3605415" y="2886320"/>
        <a:ext cx="232258" cy="218384"/>
      </dsp:txXfrm>
    </dsp:sp>
    <dsp:sp modelId="{0BB836A9-523E-42F8-A270-4814787FB8A5}">
      <dsp:nvSpPr>
        <dsp:cNvPr id="0" name=""/>
        <dsp:cNvSpPr/>
      </dsp:nvSpPr>
      <dsp:spPr>
        <a:xfrm>
          <a:off x="4074939" y="2225006"/>
          <a:ext cx="1467630" cy="1541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ct val="35000"/>
            </a:spcAft>
          </a:pPr>
          <a:endParaRPr lang="de-DE" sz="1400" kern="1200" dirty="0"/>
        </a:p>
        <a:p>
          <a:pPr lvl="0" algn="ctr" defTabSz="622300">
            <a:lnSpc>
              <a:spcPct val="90000"/>
            </a:lnSpc>
            <a:spcBef>
              <a:spcPct val="0"/>
            </a:spcBef>
            <a:spcAft>
              <a:spcPct val="35000"/>
            </a:spcAft>
          </a:pPr>
          <a:r>
            <a:rPr lang="de-DE" sz="1400" kern="1200" dirty="0"/>
            <a:t>Intensivierung der wolken- und </a:t>
          </a:r>
          <a:r>
            <a:rPr lang="de-DE" sz="1400" kern="1200" dirty="0" err="1"/>
            <a:t>niederschlagsbil-denden</a:t>
          </a:r>
          <a:r>
            <a:rPr lang="de-DE" sz="1400" kern="1200" dirty="0"/>
            <a:t> Prozesse</a:t>
          </a:r>
        </a:p>
        <a:p>
          <a:pPr marL="114300" lvl="1" indent="-114300" algn="l" defTabSz="622300">
            <a:lnSpc>
              <a:spcPct val="90000"/>
            </a:lnSpc>
            <a:spcBef>
              <a:spcPct val="0"/>
            </a:spcBef>
            <a:spcAft>
              <a:spcPct val="15000"/>
            </a:spcAft>
            <a:buChar char="••"/>
          </a:pPr>
          <a:endParaRPr lang="de-DE" sz="1400" kern="1200" dirty="0"/>
        </a:p>
      </dsp:txBody>
      <dsp:txXfrm>
        <a:off x="4117924" y="2267991"/>
        <a:ext cx="1381660" cy="1455042"/>
      </dsp:txXfrm>
    </dsp:sp>
    <dsp:sp modelId="{4D7ADC96-9B87-4829-9A19-B4A929F4A717}">
      <dsp:nvSpPr>
        <dsp:cNvPr id="0" name=""/>
        <dsp:cNvSpPr/>
      </dsp:nvSpPr>
      <dsp:spPr>
        <a:xfrm>
          <a:off x="5684460" y="2813526"/>
          <a:ext cx="300807" cy="3639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de-DE" sz="1500" kern="1200"/>
        </a:p>
      </dsp:txBody>
      <dsp:txXfrm>
        <a:off x="5684460" y="2886320"/>
        <a:ext cx="210565" cy="218384"/>
      </dsp:txXfrm>
    </dsp:sp>
    <dsp:sp modelId="{B9AA689A-7C08-47A7-9094-CE227B8EAF39}">
      <dsp:nvSpPr>
        <dsp:cNvPr id="0" name=""/>
        <dsp:cNvSpPr/>
      </dsp:nvSpPr>
      <dsp:spPr>
        <a:xfrm>
          <a:off x="6110131" y="2225006"/>
          <a:ext cx="1467630" cy="1541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sz="1400" kern="1200" dirty="0"/>
            <a:t>Erhöhtes Risiko von lokalen Gewittern, Hagel und Starkwinden</a:t>
          </a:r>
        </a:p>
      </dsp:txBody>
      <dsp:txXfrm>
        <a:off x="6153116" y="2267991"/>
        <a:ext cx="1381660" cy="14550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27362-7E2E-48F3-A74B-0E7C98F079FE}">
      <dsp:nvSpPr>
        <dsp:cNvPr id="0" name=""/>
        <dsp:cNvSpPr/>
      </dsp:nvSpPr>
      <dsp:spPr>
        <a:xfrm>
          <a:off x="3147" y="271204"/>
          <a:ext cx="1376250" cy="9031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a:t>höhere Temperaturen</a:t>
          </a:r>
        </a:p>
      </dsp:txBody>
      <dsp:txXfrm>
        <a:off x="29600" y="297657"/>
        <a:ext cx="1323344" cy="850258"/>
      </dsp:txXfrm>
    </dsp:sp>
    <dsp:sp modelId="{6B4179F7-44D6-4ABD-BD21-E268DF27D251}">
      <dsp:nvSpPr>
        <dsp:cNvPr id="0" name=""/>
        <dsp:cNvSpPr/>
      </dsp:nvSpPr>
      <dsp:spPr>
        <a:xfrm>
          <a:off x="1517023" y="552131"/>
          <a:ext cx="291765" cy="3413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de-DE" sz="1100" kern="1200"/>
        </a:p>
      </dsp:txBody>
      <dsp:txXfrm>
        <a:off x="1517023" y="620393"/>
        <a:ext cx="204236" cy="204786"/>
      </dsp:txXfrm>
    </dsp:sp>
    <dsp:sp modelId="{276E96BE-4CA8-45B6-A647-1846FA8262D1}">
      <dsp:nvSpPr>
        <dsp:cNvPr id="0" name=""/>
        <dsp:cNvSpPr/>
      </dsp:nvSpPr>
      <dsp:spPr>
        <a:xfrm>
          <a:off x="1929898" y="271204"/>
          <a:ext cx="1376250" cy="9031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a:t>stärkere Verdunstung </a:t>
          </a:r>
        </a:p>
      </dsp:txBody>
      <dsp:txXfrm>
        <a:off x="1956351" y="297657"/>
        <a:ext cx="1323344" cy="850258"/>
      </dsp:txXfrm>
    </dsp:sp>
    <dsp:sp modelId="{E095FC52-C49C-4469-9D08-01AE427858DD}">
      <dsp:nvSpPr>
        <dsp:cNvPr id="0" name=""/>
        <dsp:cNvSpPr/>
      </dsp:nvSpPr>
      <dsp:spPr>
        <a:xfrm>
          <a:off x="3443774" y="552131"/>
          <a:ext cx="291765" cy="3413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de-DE" sz="1100" kern="1200"/>
        </a:p>
      </dsp:txBody>
      <dsp:txXfrm>
        <a:off x="3443774" y="620393"/>
        <a:ext cx="204236" cy="204786"/>
      </dsp:txXfrm>
    </dsp:sp>
    <dsp:sp modelId="{50C56842-28A1-4299-9304-BCAB9D72E735}">
      <dsp:nvSpPr>
        <dsp:cNvPr id="0" name=""/>
        <dsp:cNvSpPr/>
      </dsp:nvSpPr>
      <dsp:spPr>
        <a:xfrm>
          <a:off x="3856650" y="271204"/>
          <a:ext cx="1376250" cy="9031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a:t>mehr Wasserdampf und Energie in der Atmosphäre</a:t>
          </a:r>
        </a:p>
      </dsp:txBody>
      <dsp:txXfrm>
        <a:off x="3883103" y="297657"/>
        <a:ext cx="1323344" cy="850258"/>
      </dsp:txXfrm>
    </dsp:sp>
    <dsp:sp modelId="{36588128-2536-49EF-BAC1-861CEBFAD081}">
      <dsp:nvSpPr>
        <dsp:cNvPr id="0" name=""/>
        <dsp:cNvSpPr/>
      </dsp:nvSpPr>
      <dsp:spPr>
        <a:xfrm>
          <a:off x="5370526" y="552131"/>
          <a:ext cx="291765" cy="3413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de-DE" sz="1100" kern="1200"/>
        </a:p>
      </dsp:txBody>
      <dsp:txXfrm>
        <a:off x="5370526" y="620393"/>
        <a:ext cx="204236" cy="204786"/>
      </dsp:txXfrm>
    </dsp:sp>
    <dsp:sp modelId="{4E4DBE2E-254F-44A5-A50E-D34EF3EFE33E}">
      <dsp:nvSpPr>
        <dsp:cNvPr id="0" name=""/>
        <dsp:cNvSpPr/>
      </dsp:nvSpPr>
      <dsp:spPr>
        <a:xfrm>
          <a:off x="5783401" y="271204"/>
          <a:ext cx="1376250" cy="9031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DE" sz="1300" kern="1200" dirty="0"/>
            <a:t>Begünstigung von Unwettern, Starkregen und Hagelereignissen</a:t>
          </a:r>
        </a:p>
      </dsp:txBody>
      <dsp:txXfrm>
        <a:off x="5809854" y="297657"/>
        <a:ext cx="1323344" cy="8502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6939F028-D89F-C046-822F-837811D2D458}"/>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F9703030-51C4-C344-99E7-B14DFD7502A3}"/>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4B33F08E-1E37-7145-A622-D3E39134B2B1}" type="datetimeFigureOut">
              <a:rPr lang="de-DE" smtClean="0"/>
              <a:t>09.03.2022</a:t>
            </a:fld>
            <a:endParaRPr lang="de-DE"/>
          </a:p>
        </p:txBody>
      </p:sp>
      <p:sp>
        <p:nvSpPr>
          <p:cNvPr id="4" name="Fußzeilenplatzhalter 3">
            <a:extLst>
              <a:ext uri="{FF2B5EF4-FFF2-40B4-BE49-F238E27FC236}">
                <a16:creationId xmlns:a16="http://schemas.microsoft.com/office/drawing/2014/main" id="{4FAD0A15-FD0C-C245-A883-A76A5021F5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8EDF909-BF86-3547-AD47-42363E9E19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606E7B-9D3C-6849-A7F1-AA9A084F15B0}" type="slidenum">
              <a:rPr lang="de-DE" smtClean="0"/>
              <a:t>‹Nr.›</a:t>
            </a:fld>
            <a:endParaRPr lang="de-DE"/>
          </a:p>
        </p:txBody>
      </p:sp>
    </p:spTree>
    <p:extLst>
      <p:ext uri="{BB962C8B-B14F-4D97-AF65-F5344CB8AC3E}">
        <p14:creationId xmlns:p14="http://schemas.microsoft.com/office/powerpoint/2010/main" val="1099347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74754B4-8D1D-2B41-BDA7-52ABE22D2E6D}"/>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a:extLst>
              <a:ext uri="{FF2B5EF4-FFF2-40B4-BE49-F238E27FC236}">
                <a16:creationId xmlns:a16="http://schemas.microsoft.com/office/drawing/2014/main" id="{4F5EE89F-9D41-4348-A65C-4EAD28C4BD41}"/>
              </a:ext>
            </a:extLst>
          </p:cNvPr>
          <p:cNvSpPr>
            <a:spLocks noGrp="1"/>
          </p:cNvSpPr>
          <p:nvPr>
            <p:ph type="dt" idx="1"/>
          </p:nvPr>
        </p:nvSpPr>
        <p:spPr>
          <a:xfrm>
            <a:off x="3884613" y="1"/>
            <a:ext cx="2971800" cy="458788"/>
          </a:xfrm>
          <a:prstGeom prst="rect">
            <a:avLst/>
          </a:prstGeom>
        </p:spPr>
        <p:txBody>
          <a:bodyPr vert="horz" lIns="91440" tIns="45720" rIns="91440" bIns="45720" rtlCol="0"/>
          <a:lstStyle>
            <a:lvl1pPr algn="r" eaLnBrk="1" hangingPunct="1">
              <a:defRPr sz="1200" smtClean="0"/>
            </a:lvl1pPr>
          </a:lstStyle>
          <a:p>
            <a:pPr>
              <a:defRPr/>
            </a:pPr>
            <a:fld id="{D141D68A-27D0-954B-B677-A78B99C7E5B8}" type="datetimeFigureOut">
              <a:rPr lang="de-DE"/>
              <a:pPr>
                <a:defRPr/>
              </a:pPr>
              <a:t>09.03.2022</a:t>
            </a:fld>
            <a:endParaRPr lang="de-DE"/>
          </a:p>
        </p:txBody>
      </p:sp>
      <p:sp>
        <p:nvSpPr>
          <p:cNvPr id="4" name="Folienbildplatzhalter 3">
            <a:extLst>
              <a:ext uri="{FF2B5EF4-FFF2-40B4-BE49-F238E27FC236}">
                <a16:creationId xmlns:a16="http://schemas.microsoft.com/office/drawing/2014/main" id="{0A771452-3ED6-A84B-AC5C-561043E0346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F5EE78D8-7438-A141-86CB-03A317E5AD8C}"/>
              </a:ext>
            </a:extLst>
          </p:cNvPr>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810F62-1431-9D40-AB36-61009CBA38C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7" name="Foliennummernplatzhalter 6">
            <a:extLst>
              <a:ext uri="{FF2B5EF4-FFF2-40B4-BE49-F238E27FC236}">
                <a16:creationId xmlns:a16="http://schemas.microsoft.com/office/drawing/2014/main" id="{E67BCBDC-F6FA-3E48-8279-29DA9E09C6B1}"/>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smtClean="0"/>
            </a:lvl1pPr>
          </a:lstStyle>
          <a:p>
            <a:pPr>
              <a:defRPr/>
            </a:pPr>
            <a:fld id="{273CBCBF-FFDA-C943-A2C8-A35F76A11E07}"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a:t>
            </a:fld>
            <a:endParaRPr lang="de-DE"/>
          </a:p>
        </p:txBody>
      </p:sp>
    </p:spTree>
    <p:extLst>
      <p:ext uri="{BB962C8B-B14F-4D97-AF65-F5344CB8AC3E}">
        <p14:creationId xmlns:p14="http://schemas.microsoft.com/office/powerpoint/2010/main" val="4139193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2</a:t>
            </a:fld>
            <a:endParaRPr lang="de-DE"/>
          </a:p>
        </p:txBody>
      </p:sp>
    </p:spTree>
    <p:extLst>
      <p:ext uri="{BB962C8B-B14F-4D97-AF65-F5344CB8AC3E}">
        <p14:creationId xmlns:p14="http://schemas.microsoft.com/office/powerpoint/2010/main" val="170547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a:t>
            </a:fld>
            <a:endParaRPr lang="de-DE"/>
          </a:p>
        </p:txBody>
      </p:sp>
    </p:spTree>
    <p:extLst>
      <p:ext uri="{BB962C8B-B14F-4D97-AF65-F5344CB8AC3E}">
        <p14:creationId xmlns:p14="http://schemas.microsoft.com/office/powerpoint/2010/main" val="136095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a:t>
            </a:fld>
            <a:endParaRPr lang="de-DE"/>
          </a:p>
        </p:txBody>
      </p:sp>
    </p:spTree>
    <p:extLst>
      <p:ext uri="{BB962C8B-B14F-4D97-AF65-F5344CB8AC3E}">
        <p14:creationId xmlns:p14="http://schemas.microsoft.com/office/powerpoint/2010/main" val="3101513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a:p>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5</a:t>
            </a:fld>
            <a:endParaRPr lang="de-DE"/>
          </a:p>
        </p:txBody>
      </p:sp>
      <p:sp>
        <p:nvSpPr>
          <p:cNvPr id="6" name="Textfeld 5">
            <a:extLst>
              <a:ext uri="{FF2B5EF4-FFF2-40B4-BE49-F238E27FC236}">
                <a16:creationId xmlns:a16="http://schemas.microsoft.com/office/drawing/2014/main" id="{23D156BF-9924-44F9-889E-A32470BD06F4}"/>
              </a:ext>
            </a:extLst>
          </p:cNvPr>
          <p:cNvSpPr txBox="1"/>
          <p:nvPr/>
        </p:nvSpPr>
        <p:spPr>
          <a:xfrm>
            <a:off x="685800" y="4572000"/>
            <a:ext cx="5140389" cy="2908489"/>
          </a:xfrm>
          <a:prstGeom prst="rect">
            <a:avLst/>
          </a:prstGeom>
          <a:noFill/>
        </p:spPr>
        <p:txBody>
          <a:bodyPr wrap="square">
            <a:spAutoFit/>
          </a:bodyPr>
          <a:lstStyle/>
          <a:p>
            <a:pPr marL="285750" indent="-285750">
              <a:spcAft>
                <a:spcPts val="600"/>
              </a:spcAft>
              <a:buFont typeface="Arial" panose="020B0604020202020204" pitchFamily="34" charset="0"/>
              <a:buChar char="•"/>
            </a:pPr>
            <a:r>
              <a:rPr lang="de-DE" sz="1200" dirty="0">
                <a:effectLst/>
                <a:latin typeface="Calibri" panose="020F0502020204030204" pitchFamily="34" charset="0"/>
                <a:ea typeface="Calibri" panose="020F0502020204030204" pitchFamily="34" charset="0"/>
                <a:cs typeface="Times New Roman" panose="02020603050405020304" pitchFamily="18" charset="0"/>
              </a:rPr>
              <a:t>Zu allererst sollten wir definieren, worüber wir eigentlich sprechen, wenn wir uns jetzt intensiv mit dem „Klima“ auseinandersetzen. </a:t>
            </a:r>
          </a:p>
          <a:p>
            <a:pPr marL="285750" indent="-285750">
              <a:spcAft>
                <a:spcPts val="600"/>
              </a:spcAft>
              <a:buFont typeface="Arial" panose="020B0604020202020204" pitchFamily="34" charset="0"/>
              <a:buChar char="•"/>
            </a:pPr>
            <a:r>
              <a:rPr lang="de-DE" sz="1200" dirty="0">
                <a:effectLst/>
                <a:latin typeface="Calibri" panose="020F0502020204030204" pitchFamily="34" charset="0"/>
                <a:ea typeface="Calibri" panose="020F0502020204030204" pitchFamily="34" charset="0"/>
                <a:cs typeface="Times New Roman" panose="02020603050405020304" pitchFamily="18" charset="0"/>
              </a:rPr>
              <a:t>Sowohl der Begriff Wetter als auch der Begriff Klima beschreiben den Zustand der Atmosphäre an einem bestimmten Ort oder Gebiet mit Hilfe von meteorologischen Größen. Meteorologische Größen sind beispielsweise Temperatur, Niederschlag oder Windgeschehen. </a:t>
            </a:r>
          </a:p>
          <a:p>
            <a:pPr marL="285750" indent="-285750">
              <a:spcAft>
                <a:spcPts val="600"/>
              </a:spcAft>
              <a:buFont typeface="Arial" panose="020B0604020202020204" pitchFamily="34" charset="0"/>
              <a:buChar char="•"/>
            </a:pPr>
            <a:r>
              <a:rPr lang="de-DE" sz="1200" dirty="0">
                <a:effectLst/>
                <a:latin typeface="Calibri" panose="020F0502020204030204" pitchFamily="34" charset="0"/>
                <a:ea typeface="Calibri" panose="020F0502020204030204" pitchFamily="34" charset="0"/>
                <a:cs typeface="Times New Roman" panose="02020603050405020304" pitchFamily="18" charset="0"/>
              </a:rPr>
              <a:t>Der wesentliche Unterschied zwischen Wetter und Klima liegt im Beobachtungszeitraum. Während das Wetter sich auf den Zustand der Atmosphäre zu einem bestimmten Zeitpunkt oder maximal wenigen Tage bezieht, ist das Klima durch einen längeren Beobachtungszeitraum, in der Regel von mehreren Jahrzehnten gekennzeichnet. </a:t>
            </a:r>
          </a:p>
          <a:p>
            <a:pPr marL="285750" indent="-285750">
              <a:spcAft>
                <a:spcPts val="600"/>
              </a:spcAft>
              <a:buFont typeface="Arial" panose="020B0604020202020204" pitchFamily="34" charset="0"/>
              <a:buChar char="•"/>
            </a:pPr>
            <a:r>
              <a:rPr lang="de-DE" sz="1200" dirty="0">
                <a:effectLst/>
                <a:latin typeface="Calibri" panose="020F0502020204030204" pitchFamily="34" charset="0"/>
                <a:ea typeface="Calibri" panose="020F0502020204030204" pitchFamily="34" charset="0"/>
                <a:cs typeface="Times New Roman" panose="02020603050405020304" pitchFamily="18" charset="0"/>
              </a:rPr>
              <a:t>Um die aufgezeichneten Wetterdaten anschaulich darzustellen, wird das Klima anhand von Mittel- und Extremwerten, Auftrittshäufigkeiten oder Andauer bestimmter Phänomene ausgedrückt. </a:t>
            </a:r>
          </a:p>
        </p:txBody>
      </p:sp>
    </p:spTree>
    <p:extLst>
      <p:ext uri="{BB962C8B-B14F-4D97-AF65-F5344CB8AC3E}">
        <p14:creationId xmlns:p14="http://schemas.microsoft.com/office/powerpoint/2010/main" val="112043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spcBef>
                <a:spcPts val="0"/>
              </a:spcBef>
              <a:spcAft>
                <a:spcPts val="600"/>
              </a:spcAft>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6</a:t>
            </a:fld>
            <a:endParaRPr lang="de-DE" dirty="0"/>
          </a:p>
        </p:txBody>
      </p:sp>
    </p:spTree>
    <p:extLst>
      <p:ext uri="{BB962C8B-B14F-4D97-AF65-F5344CB8AC3E}">
        <p14:creationId xmlns:p14="http://schemas.microsoft.com/office/powerpoint/2010/main" val="3768769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7</a:t>
            </a:fld>
            <a:endParaRPr lang="de-DE"/>
          </a:p>
        </p:txBody>
      </p:sp>
    </p:spTree>
    <p:extLst>
      <p:ext uri="{BB962C8B-B14F-4D97-AF65-F5344CB8AC3E}">
        <p14:creationId xmlns:p14="http://schemas.microsoft.com/office/powerpoint/2010/main" val="1960119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8</a:t>
            </a:fld>
            <a:endParaRPr lang="de-DE"/>
          </a:p>
        </p:txBody>
      </p:sp>
    </p:spTree>
    <p:extLst>
      <p:ext uri="{BB962C8B-B14F-4D97-AF65-F5344CB8AC3E}">
        <p14:creationId xmlns:p14="http://schemas.microsoft.com/office/powerpoint/2010/main" val="1185239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9</a:t>
            </a:fld>
            <a:endParaRPr lang="de-DE"/>
          </a:p>
        </p:txBody>
      </p:sp>
    </p:spTree>
    <p:extLst>
      <p:ext uri="{BB962C8B-B14F-4D97-AF65-F5344CB8AC3E}">
        <p14:creationId xmlns:p14="http://schemas.microsoft.com/office/powerpoint/2010/main" val="1637987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10</a:t>
            </a:fld>
            <a:endParaRPr lang="de-DE"/>
          </a:p>
        </p:txBody>
      </p:sp>
    </p:spTree>
    <p:extLst>
      <p:ext uri="{BB962C8B-B14F-4D97-AF65-F5344CB8AC3E}">
        <p14:creationId xmlns:p14="http://schemas.microsoft.com/office/powerpoint/2010/main" val="2490176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11</a:t>
            </a:fld>
            <a:endParaRPr lang="de-DE"/>
          </a:p>
        </p:txBody>
      </p:sp>
    </p:spTree>
    <p:extLst>
      <p:ext uri="{BB962C8B-B14F-4D97-AF65-F5344CB8AC3E}">
        <p14:creationId xmlns:p14="http://schemas.microsoft.com/office/powerpoint/2010/main" val="1623298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12</a:t>
            </a:fld>
            <a:endParaRPr lang="de-DE"/>
          </a:p>
        </p:txBody>
      </p:sp>
    </p:spTree>
    <p:extLst>
      <p:ext uri="{BB962C8B-B14F-4D97-AF65-F5344CB8AC3E}">
        <p14:creationId xmlns:p14="http://schemas.microsoft.com/office/powerpoint/2010/main" val="3437834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13</a:t>
            </a:fld>
            <a:endParaRPr lang="de-DE"/>
          </a:p>
        </p:txBody>
      </p:sp>
    </p:spTree>
    <p:extLst>
      <p:ext uri="{BB962C8B-B14F-4D97-AF65-F5344CB8AC3E}">
        <p14:creationId xmlns:p14="http://schemas.microsoft.com/office/powerpoint/2010/main" val="1501144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14</a:t>
            </a:fld>
            <a:endParaRPr lang="de-DE"/>
          </a:p>
        </p:txBody>
      </p:sp>
    </p:spTree>
    <p:extLst>
      <p:ext uri="{BB962C8B-B14F-4D97-AF65-F5344CB8AC3E}">
        <p14:creationId xmlns:p14="http://schemas.microsoft.com/office/powerpoint/2010/main" val="2862615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15</a:t>
            </a:fld>
            <a:endParaRPr lang="de-DE"/>
          </a:p>
        </p:txBody>
      </p:sp>
    </p:spTree>
    <p:extLst>
      <p:ext uri="{BB962C8B-B14F-4D97-AF65-F5344CB8AC3E}">
        <p14:creationId xmlns:p14="http://schemas.microsoft.com/office/powerpoint/2010/main" val="3198653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16</a:t>
            </a:fld>
            <a:endParaRPr lang="de-DE"/>
          </a:p>
        </p:txBody>
      </p:sp>
    </p:spTree>
    <p:extLst>
      <p:ext uri="{BB962C8B-B14F-4D97-AF65-F5344CB8AC3E}">
        <p14:creationId xmlns:p14="http://schemas.microsoft.com/office/powerpoint/2010/main" val="1391918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17</a:t>
            </a:fld>
            <a:endParaRPr lang="de-DE"/>
          </a:p>
        </p:txBody>
      </p:sp>
    </p:spTree>
    <p:extLst>
      <p:ext uri="{BB962C8B-B14F-4D97-AF65-F5344CB8AC3E}">
        <p14:creationId xmlns:p14="http://schemas.microsoft.com/office/powerpoint/2010/main" val="1960790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18</a:t>
            </a:fld>
            <a:endParaRPr lang="de-DE"/>
          </a:p>
        </p:txBody>
      </p:sp>
    </p:spTree>
    <p:extLst>
      <p:ext uri="{BB962C8B-B14F-4D97-AF65-F5344CB8AC3E}">
        <p14:creationId xmlns:p14="http://schemas.microsoft.com/office/powerpoint/2010/main" val="393841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19</a:t>
            </a:fld>
            <a:endParaRPr lang="de-DE" dirty="0"/>
          </a:p>
        </p:txBody>
      </p:sp>
    </p:spTree>
    <p:extLst>
      <p:ext uri="{BB962C8B-B14F-4D97-AF65-F5344CB8AC3E}">
        <p14:creationId xmlns:p14="http://schemas.microsoft.com/office/powerpoint/2010/main" val="3454142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20</a:t>
            </a:fld>
            <a:endParaRPr lang="de-DE"/>
          </a:p>
        </p:txBody>
      </p:sp>
    </p:spTree>
    <p:extLst>
      <p:ext uri="{BB962C8B-B14F-4D97-AF65-F5344CB8AC3E}">
        <p14:creationId xmlns:p14="http://schemas.microsoft.com/office/powerpoint/2010/main" val="4278220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21</a:t>
            </a:fld>
            <a:endParaRPr lang="de-DE"/>
          </a:p>
        </p:txBody>
      </p:sp>
    </p:spTree>
    <p:extLst>
      <p:ext uri="{BB962C8B-B14F-4D97-AF65-F5344CB8AC3E}">
        <p14:creationId xmlns:p14="http://schemas.microsoft.com/office/powerpoint/2010/main" val="2447300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22</a:t>
            </a:fld>
            <a:endParaRPr lang="de-DE"/>
          </a:p>
        </p:txBody>
      </p:sp>
    </p:spTree>
    <p:extLst>
      <p:ext uri="{BB962C8B-B14F-4D97-AF65-F5344CB8AC3E}">
        <p14:creationId xmlns:p14="http://schemas.microsoft.com/office/powerpoint/2010/main" val="724257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23</a:t>
            </a:fld>
            <a:endParaRPr lang="de-DE"/>
          </a:p>
        </p:txBody>
      </p:sp>
    </p:spTree>
    <p:extLst>
      <p:ext uri="{BB962C8B-B14F-4D97-AF65-F5344CB8AC3E}">
        <p14:creationId xmlns:p14="http://schemas.microsoft.com/office/powerpoint/2010/main" val="3037064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24</a:t>
            </a:fld>
            <a:endParaRPr lang="de-DE"/>
          </a:p>
        </p:txBody>
      </p:sp>
    </p:spTree>
    <p:extLst>
      <p:ext uri="{BB962C8B-B14F-4D97-AF65-F5344CB8AC3E}">
        <p14:creationId xmlns:p14="http://schemas.microsoft.com/office/powerpoint/2010/main" val="4110434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25</a:t>
            </a:fld>
            <a:endParaRPr lang="de-DE"/>
          </a:p>
        </p:txBody>
      </p:sp>
    </p:spTree>
    <p:extLst>
      <p:ext uri="{BB962C8B-B14F-4D97-AF65-F5344CB8AC3E}">
        <p14:creationId xmlns:p14="http://schemas.microsoft.com/office/powerpoint/2010/main" val="745289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26</a:t>
            </a:fld>
            <a:endParaRPr lang="de-DE"/>
          </a:p>
        </p:txBody>
      </p:sp>
    </p:spTree>
    <p:extLst>
      <p:ext uri="{BB962C8B-B14F-4D97-AF65-F5344CB8AC3E}">
        <p14:creationId xmlns:p14="http://schemas.microsoft.com/office/powerpoint/2010/main" val="1667434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27</a:t>
            </a:fld>
            <a:endParaRPr lang="de-DE"/>
          </a:p>
        </p:txBody>
      </p:sp>
    </p:spTree>
    <p:extLst>
      <p:ext uri="{BB962C8B-B14F-4D97-AF65-F5344CB8AC3E}">
        <p14:creationId xmlns:p14="http://schemas.microsoft.com/office/powerpoint/2010/main" val="2515451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28</a:t>
            </a:fld>
            <a:endParaRPr lang="de-DE"/>
          </a:p>
        </p:txBody>
      </p:sp>
    </p:spTree>
    <p:extLst>
      <p:ext uri="{BB962C8B-B14F-4D97-AF65-F5344CB8AC3E}">
        <p14:creationId xmlns:p14="http://schemas.microsoft.com/office/powerpoint/2010/main" val="2581449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29</a:t>
            </a:fld>
            <a:endParaRPr lang="de-DE"/>
          </a:p>
        </p:txBody>
      </p:sp>
    </p:spTree>
    <p:extLst>
      <p:ext uri="{BB962C8B-B14F-4D97-AF65-F5344CB8AC3E}">
        <p14:creationId xmlns:p14="http://schemas.microsoft.com/office/powerpoint/2010/main" val="1513966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30</a:t>
            </a:fld>
            <a:endParaRPr lang="de-DE"/>
          </a:p>
        </p:txBody>
      </p:sp>
    </p:spTree>
    <p:extLst>
      <p:ext uri="{BB962C8B-B14F-4D97-AF65-F5344CB8AC3E}">
        <p14:creationId xmlns:p14="http://schemas.microsoft.com/office/powerpoint/2010/main" val="2888864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758612"/>
            <a:ext cx="5486400" cy="3242388"/>
          </a:xfrm>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31</a:t>
            </a:fld>
            <a:endParaRPr lang="de-DE"/>
          </a:p>
        </p:txBody>
      </p:sp>
    </p:spTree>
    <p:extLst>
      <p:ext uri="{BB962C8B-B14F-4D97-AF65-F5344CB8AC3E}">
        <p14:creationId xmlns:p14="http://schemas.microsoft.com/office/powerpoint/2010/main" val="771308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32</a:t>
            </a:fld>
            <a:endParaRPr lang="de-DE"/>
          </a:p>
        </p:txBody>
      </p:sp>
    </p:spTree>
    <p:extLst>
      <p:ext uri="{BB962C8B-B14F-4D97-AF65-F5344CB8AC3E}">
        <p14:creationId xmlns:p14="http://schemas.microsoft.com/office/powerpoint/2010/main" val="42363279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33</a:t>
            </a:fld>
            <a:endParaRPr lang="de-DE"/>
          </a:p>
        </p:txBody>
      </p:sp>
    </p:spTree>
    <p:extLst>
      <p:ext uri="{BB962C8B-B14F-4D97-AF65-F5344CB8AC3E}">
        <p14:creationId xmlns:p14="http://schemas.microsoft.com/office/powerpoint/2010/main" val="1661343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34</a:t>
            </a:fld>
            <a:endParaRPr lang="de-DE"/>
          </a:p>
        </p:txBody>
      </p:sp>
    </p:spTree>
    <p:extLst>
      <p:ext uri="{BB962C8B-B14F-4D97-AF65-F5344CB8AC3E}">
        <p14:creationId xmlns:p14="http://schemas.microsoft.com/office/powerpoint/2010/main" val="2807938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35</a:t>
            </a:fld>
            <a:endParaRPr lang="de-DE"/>
          </a:p>
        </p:txBody>
      </p:sp>
    </p:spTree>
    <p:extLst>
      <p:ext uri="{BB962C8B-B14F-4D97-AF65-F5344CB8AC3E}">
        <p14:creationId xmlns:p14="http://schemas.microsoft.com/office/powerpoint/2010/main" val="1726082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36</a:t>
            </a:fld>
            <a:endParaRPr lang="de-DE"/>
          </a:p>
        </p:txBody>
      </p:sp>
    </p:spTree>
    <p:extLst>
      <p:ext uri="{BB962C8B-B14F-4D97-AF65-F5344CB8AC3E}">
        <p14:creationId xmlns:p14="http://schemas.microsoft.com/office/powerpoint/2010/main" val="812020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37</a:t>
            </a:fld>
            <a:endParaRPr lang="de-DE"/>
          </a:p>
        </p:txBody>
      </p:sp>
    </p:spTree>
    <p:extLst>
      <p:ext uri="{BB962C8B-B14F-4D97-AF65-F5344CB8AC3E}">
        <p14:creationId xmlns:p14="http://schemas.microsoft.com/office/powerpoint/2010/main" val="30510459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38</a:t>
            </a:fld>
            <a:endParaRPr lang="de-DE"/>
          </a:p>
        </p:txBody>
      </p:sp>
    </p:spTree>
    <p:extLst>
      <p:ext uri="{BB962C8B-B14F-4D97-AF65-F5344CB8AC3E}">
        <p14:creationId xmlns:p14="http://schemas.microsoft.com/office/powerpoint/2010/main" val="27683975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49"/>
            <a:ext cx="5676900" cy="3600451"/>
          </a:xfrm>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39</a:t>
            </a:fld>
            <a:endParaRPr lang="de-DE" dirty="0"/>
          </a:p>
        </p:txBody>
      </p:sp>
    </p:spTree>
    <p:extLst>
      <p:ext uri="{BB962C8B-B14F-4D97-AF65-F5344CB8AC3E}">
        <p14:creationId xmlns:p14="http://schemas.microsoft.com/office/powerpoint/2010/main" val="2546661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40</a:t>
            </a:fld>
            <a:endParaRPr lang="de-DE"/>
          </a:p>
        </p:txBody>
      </p:sp>
    </p:spTree>
    <p:extLst>
      <p:ext uri="{BB962C8B-B14F-4D97-AF65-F5344CB8AC3E}">
        <p14:creationId xmlns:p14="http://schemas.microsoft.com/office/powerpoint/2010/main" val="8711616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513385"/>
            <a:ext cx="5486400" cy="3622430"/>
          </a:xfrm>
        </p:spPr>
        <p:txBody>
          <a:bodyPr/>
          <a:lstStyle/>
          <a:p>
            <a:pPr marL="171450" indent="-171450">
              <a:buFont typeface="Arial" panose="020B0604020202020204" pitchFamily="34" charset="0"/>
              <a:buChar char="•"/>
              <a:defRP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41</a:t>
            </a:fld>
            <a:endParaRPr lang="de-DE"/>
          </a:p>
        </p:txBody>
      </p:sp>
    </p:spTree>
    <p:extLst>
      <p:ext uri="{BB962C8B-B14F-4D97-AF65-F5344CB8AC3E}">
        <p14:creationId xmlns:p14="http://schemas.microsoft.com/office/powerpoint/2010/main" val="15746076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3CBCBF-FFDA-C943-A2C8-A35F76A11E07}" type="slidenum">
              <a:rPr kumimoji="0" lang="de-DE"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83280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43</a:t>
            </a:fld>
            <a:endParaRPr lang="de-DE"/>
          </a:p>
        </p:txBody>
      </p:sp>
    </p:spTree>
    <p:extLst>
      <p:ext uri="{BB962C8B-B14F-4D97-AF65-F5344CB8AC3E}">
        <p14:creationId xmlns:p14="http://schemas.microsoft.com/office/powerpoint/2010/main" val="24846922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44</a:t>
            </a:fld>
            <a:endParaRPr lang="de-DE"/>
          </a:p>
        </p:txBody>
      </p:sp>
    </p:spTree>
    <p:extLst>
      <p:ext uri="{BB962C8B-B14F-4D97-AF65-F5344CB8AC3E}">
        <p14:creationId xmlns:p14="http://schemas.microsoft.com/office/powerpoint/2010/main" val="1268601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45</a:t>
            </a:fld>
            <a:endParaRPr lang="de-DE"/>
          </a:p>
        </p:txBody>
      </p:sp>
    </p:spTree>
    <p:extLst>
      <p:ext uri="{BB962C8B-B14F-4D97-AF65-F5344CB8AC3E}">
        <p14:creationId xmlns:p14="http://schemas.microsoft.com/office/powerpoint/2010/main" val="13029842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46</a:t>
            </a:fld>
            <a:endParaRPr lang="de-DE"/>
          </a:p>
        </p:txBody>
      </p:sp>
    </p:spTree>
    <p:extLst>
      <p:ext uri="{BB962C8B-B14F-4D97-AF65-F5344CB8AC3E}">
        <p14:creationId xmlns:p14="http://schemas.microsoft.com/office/powerpoint/2010/main" val="39538221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47</a:t>
            </a:fld>
            <a:endParaRPr lang="de-DE"/>
          </a:p>
        </p:txBody>
      </p:sp>
    </p:spTree>
    <p:extLst>
      <p:ext uri="{BB962C8B-B14F-4D97-AF65-F5344CB8AC3E}">
        <p14:creationId xmlns:p14="http://schemas.microsoft.com/office/powerpoint/2010/main" val="34565733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48</a:t>
            </a:fld>
            <a:endParaRPr lang="de-DE"/>
          </a:p>
        </p:txBody>
      </p:sp>
    </p:spTree>
    <p:extLst>
      <p:ext uri="{BB962C8B-B14F-4D97-AF65-F5344CB8AC3E}">
        <p14:creationId xmlns:p14="http://schemas.microsoft.com/office/powerpoint/2010/main" val="35131079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49</a:t>
            </a:fld>
            <a:endParaRPr lang="de-DE"/>
          </a:p>
        </p:txBody>
      </p:sp>
    </p:spTree>
    <p:extLst>
      <p:ext uri="{BB962C8B-B14F-4D97-AF65-F5344CB8AC3E}">
        <p14:creationId xmlns:p14="http://schemas.microsoft.com/office/powerpoint/2010/main" val="21782075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50</a:t>
            </a:fld>
            <a:endParaRPr lang="de-DE"/>
          </a:p>
        </p:txBody>
      </p:sp>
    </p:spTree>
    <p:extLst>
      <p:ext uri="{BB962C8B-B14F-4D97-AF65-F5344CB8AC3E}">
        <p14:creationId xmlns:p14="http://schemas.microsoft.com/office/powerpoint/2010/main" val="1748394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51</a:t>
            </a:fld>
            <a:endParaRPr lang="de-DE"/>
          </a:p>
        </p:txBody>
      </p:sp>
    </p:spTree>
    <p:extLst>
      <p:ext uri="{BB962C8B-B14F-4D97-AF65-F5344CB8AC3E}">
        <p14:creationId xmlns:p14="http://schemas.microsoft.com/office/powerpoint/2010/main" val="39307956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52</a:t>
            </a:fld>
            <a:endParaRPr lang="de-DE"/>
          </a:p>
        </p:txBody>
      </p:sp>
    </p:spTree>
    <p:extLst>
      <p:ext uri="{BB962C8B-B14F-4D97-AF65-F5344CB8AC3E}">
        <p14:creationId xmlns:p14="http://schemas.microsoft.com/office/powerpoint/2010/main" val="28573489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53</a:t>
            </a:fld>
            <a:endParaRPr lang="de-DE"/>
          </a:p>
        </p:txBody>
      </p:sp>
    </p:spTree>
    <p:extLst>
      <p:ext uri="{BB962C8B-B14F-4D97-AF65-F5344CB8AC3E}">
        <p14:creationId xmlns:p14="http://schemas.microsoft.com/office/powerpoint/2010/main" val="32985757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273CBCBF-FFDA-C943-A2C8-A35F76A11E07}" type="slidenum">
              <a:rPr lang="de-DE" smtClean="0"/>
              <a:pPr>
                <a:defRPr/>
              </a:pPr>
              <a:t>54</a:t>
            </a:fld>
            <a:endParaRPr lang="de-DE"/>
          </a:p>
        </p:txBody>
      </p:sp>
    </p:spTree>
    <p:extLst>
      <p:ext uri="{BB962C8B-B14F-4D97-AF65-F5344CB8AC3E}">
        <p14:creationId xmlns:p14="http://schemas.microsoft.com/office/powerpoint/2010/main" val="35250382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55</a:t>
            </a:fld>
            <a:endParaRPr lang="de-DE"/>
          </a:p>
        </p:txBody>
      </p:sp>
    </p:spTree>
    <p:extLst>
      <p:ext uri="{BB962C8B-B14F-4D97-AF65-F5344CB8AC3E}">
        <p14:creationId xmlns:p14="http://schemas.microsoft.com/office/powerpoint/2010/main" val="10364989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56</a:t>
            </a:fld>
            <a:endParaRPr lang="de-DE"/>
          </a:p>
        </p:txBody>
      </p:sp>
    </p:spTree>
    <p:extLst>
      <p:ext uri="{BB962C8B-B14F-4D97-AF65-F5344CB8AC3E}">
        <p14:creationId xmlns:p14="http://schemas.microsoft.com/office/powerpoint/2010/main" val="22335762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57</a:t>
            </a:fld>
            <a:endParaRPr lang="de-DE"/>
          </a:p>
        </p:txBody>
      </p:sp>
    </p:spTree>
    <p:extLst>
      <p:ext uri="{BB962C8B-B14F-4D97-AF65-F5344CB8AC3E}">
        <p14:creationId xmlns:p14="http://schemas.microsoft.com/office/powerpoint/2010/main" val="15426180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273CBCBF-FFDA-C943-A2C8-A35F76A11E07}" type="slidenum">
              <a:rPr lang="de-DE" smtClean="0"/>
              <a:pPr>
                <a:defRPr/>
              </a:pPr>
              <a:t>58</a:t>
            </a:fld>
            <a:endParaRPr lang="de-DE"/>
          </a:p>
        </p:txBody>
      </p:sp>
    </p:spTree>
    <p:extLst>
      <p:ext uri="{BB962C8B-B14F-4D97-AF65-F5344CB8AC3E}">
        <p14:creationId xmlns:p14="http://schemas.microsoft.com/office/powerpoint/2010/main" val="744771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_mit_Bi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164431E-EAC1-CB49-AA70-9F75F51F7448}"/>
              </a:ext>
            </a:extLst>
          </p:cNvPr>
          <p:cNvSpPr>
            <a:spLocks noGrp="1"/>
          </p:cNvSpPr>
          <p:nvPr>
            <p:ph type="pic" sz="quarter" idx="18" hasCustomPrompt="1"/>
          </p:nvPr>
        </p:nvSpPr>
        <p:spPr>
          <a:xfrm>
            <a:off x="576262" y="1058863"/>
            <a:ext cx="7956551" cy="3565525"/>
          </a:xfrm>
          <a:prstGeom prst="rect">
            <a:avLst/>
          </a:prstGeom>
        </p:spPr>
        <p:txBody>
          <a:bodyPr/>
          <a:lstStyle>
            <a:lvl1pPr marL="0" indent="0">
              <a:buNone/>
              <a:defRPr sz="1400">
                <a:latin typeface="Arial" panose="020B0604020202020204" pitchFamily="34" charset="0"/>
                <a:cs typeface="Arial" panose="020B0604020202020204" pitchFamily="34" charset="0"/>
              </a:defRPr>
            </a:lvl1pPr>
          </a:lstStyle>
          <a:p>
            <a:r>
              <a:rPr lang="de-DE" dirty="0"/>
              <a:t>Hintergrundbild über diesen Platzhalter hinzufügen. Falls kein Hintergrundbild vorhanden ist, bitte eine der anderen Titelfolien verwenden</a:t>
            </a:r>
          </a:p>
        </p:txBody>
      </p:sp>
      <p:sp>
        <p:nvSpPr>
          <p:cNvPr id="11" name="Content Placeholder 10">
            <a:extLst>
              <a:ext uri="{FF2B5EF4-FFF2-40B4-BE49-F238E27FC236}">
                <a16:creationId xmlns:a16="http://schemas.microsoft.com/office/drawing/2014/main" id="{022F645E-E365-024D-AD0E-0205983FBBA8}"/>
              </a:ext>
            </a:extLst>
          </p:cNvPr>
          <p:cNvSpPr>
            <a:spLocks noGrp="1"/>
          </p:cNvSpPr>
          <p:nvPr>
            <p:ph sz="quarter" idx="19" hasCustomPrompt="1"/>
          </p:nvPr>
        </p:nvSpPr>
        <p:spPr>
          <a:xfrm>
            <a:off x="-358890" y="1579048"/>
            <a:ext cx="3925888" cy="39243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vert="vert270"/>
          <a:lstStyle>
            <a:lvl1pPr marL="0" indent="0">
              <a:buFontTx/>
              <a:buNone/>
              <a:defRPr sz="1200">
                <a:latin typeface="Arial" panose="020B0604020202020204" pitchFamily="34" charset="0"/>
                <a:cs typeface="Arial" panose="020B0604020202020204" pitchFamily="34" charset="0"/>
              </a:defRPr>
            </a:lvl1pPr>
          </a:lstStyle>
          <a:p>
            <a:pPr lvl="0"/>
            <a:r>
              <a:rPr lang="de-DE" dirty="0"/>
              <a:t>Bitte hier nichts einfügen.</a:t>
            </a:r>
          </a:p>
        </p:txBody>
      </p:sp>
      <p:sp>
        <p:nvSpPr>
          <p:cNvPr id="14" name="Textplatzhalter 9">
            <a:extLst>
              <a:ext uri="{FF2B5EF4-FFF2-40B4-BE49-F238E27FC236}">
                <a16:creationId xmlns:a16="http://schemas.microsoft.com/office/drawing/2014/main" id="{61193814-994C-3040-A597-729DEBEC2059}"/>
              </a:ext>
            </a:extLst>
          </p:cNvPr>
          <p:cNvSpPr>
            <a:spLocks noGrp="1"/>
          </p:cNvSpPr>
          <p:nvPr>
            <p:ph type="body" sz="quarter" idx="17" hasCustomPrompt="1"/>
          </p:nvPr>
        </p:nvSpPr>
        <p:spPr>
          <a:xfrm>
            <a:off x="971551" y="4287986"/>
            <a:ext cx="2450076"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
        <p:nvSpPr>
          <p:cNvPr id="7" name="Textplatzhalter 9"/>
          <p:cNvSpPr>
            <a:spLocks noGrp="1"/>
          </p:cNvSpPr>
          <p:nvPr>
            <p:ph type="body" sz="quarter" idx="14" hasCustomPrompt="1"/>
          </p:nvPr>
        </p:nvSpPr>
        <p:spPr>
          <a:xfrm>
            <a:off x="971551" y="3912118"/>
            <a:ext cx="3796710"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9" name="Textplatzhalter 9"/>
          <p:cNvSpPr>
            <a:spLocks noGrp="1"/>
          </p:cNvSpPr>
          <p:nvPr>
            <p:ph type="body" sz="quarter" idx="13" hasCustomPrompt="1"/>
          </p:nvPr>
        </p:nvSpPr>
        <p:spPr>
          <a:xfrm>
            <a:off x="960728" y="2426661"/>
            <a:ext cx="7434000"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sp>
        <p:nvSpPr>
          <p:cNvPr id="8" name="Textplatzhalter 5"/>
          <p:cNvSpPr>
            <a:spLocks noGrp="1"/>
          </p:cNvSpPr>
          <p:nvPr>
            <p:ph type="body" sz="quarter" idx="12" hasCustomPrompt="1"/>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Tree>
    <p:extLst>
      <p:ext uri="{BB962C8B-B14F-4D97-AF65-F5344CB8AC3E}">
        <p14:creationId xmlns:p14="http://schemas.microsoft.com/office/powerpoint/2010/main" val="2496817279"/>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guide id="3" pos="5375" userDrawn="1">
          <p15:clr>
            <a:srgbClr val="FBAE40"/>
          </p15:clr>
        </p15:guide>
        <p15:guide id="4" orient="horz" pos="291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folie_mit_Keyvisual_im_Passe">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D91F386-E352-7F4D-89FB-D623A1C7FC91}"/>
              </a:ext>
            </a:extLst>
          </p:cNvPr>
          <p:cNvPicPr>
            <a:picLocks noChangeAspect="1"/>
          </p:cNvPicPr>
          <p:nvPr userDrawn="1"/>
        </p:nvPicPr>
        <p:blipFill rotWithShape="1">
          <a:blip r:embed="rId2">
            <a:alphaModFix amt="85000"/>
          </a:blip>
          <a:srcRect l="1210" t="41806" r="21776" b="9700"/>
          <a:stretch/>
        </p:blipFill>
        <p:spPr>
          <a:xfrm>
            <a:off x="597408" y="1058863"/>
            <a:ext cx="7935405" cy="3878897"/>
          </a:xfrm>
          <a:prstGeom prst="rect">
            <a:avLst/>
          </a:prstGeom>
        </p:spPr>
      </p:pic>
      <p:sp>
        <p:nvSpPr>
          <p:cNvPr id="8" name="Textplatzhalter 5"/>
          <p:cNvSpPr>
            <a:spLocks noGrp="1"/>
          </p:cNvSpPr>
          <p:nvPr>
            <p:ph type="body" sz="quarter" idx="12" hasCustomPrompt="1"/>
          </p:nvPr>
        </p:nvSpPr>
        <p:spPr>
          <a:xfrm>
            <a:off x="987552" y="1290324"/>
            <a:ext cx="7407176"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
        <p:nvSpPr>
          <p:cNvPr id="9" name="Textplatzhalter 9"/>
          <p:cNvSpPr>
            <a:spLocks noGrp="1"/>
          </p:cNvSpPr>
          <p:nvPr>
            <p:ph type="body" sz="quarter" idx="13" hasCustomPrompt="1"/>
          </p:nvPr>
        </p:nvSpPr>
        <p:spPr>
          <a:xfrm>
            <a:off x="987552" y="1832825"/>
            <a:ext cx="7407176"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sp>
        <p:nvSpPr>
          <p:cNvPr id="10" name="Textplatzhalter 9">
            <a:extLst>
              <a:ext uri="{FF2B5EF4-FFF2-40B4-BE49-F238E27FC236}">
                <a16:creationId xmlns:a16="http://schemas.microsoft.com/office/drawing/2014/main" id="{2EE1536B-D72F-9F43-BFF5-361152D00806}"/>
              </a:ext>
            </a:extLst>
          </p:cNvPr>
          <p:cNvSpPr>
            <a:spLocks noGrp="1"/>
          </p:cNvSpPr>
          <p:nvPr>
            <p:ph type="body" sz="quarter" idx="14" hasCustomPrompt="1"/>
          </p:nvPr>
        </p:nvSpPr>
        <p:spPr>
          <a:xfrm>
            <a:off x="1649506" y="3912118"/>
            <a:ext cx="3998259"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11" name="Textplatzhalter 9">
            <a:extLst>
              <a:ext uri="{FF2B5EF4-FFF2-40B4-BE49-F238E27FC236}">
                <a16:creationId xmlns:a16="http://schemas.microsoft.com/office/drawing/2014/main" id="{89C9E519-5629-154E-9EDA-9F1D7E0980B6}"/>
              </a:ext>
            </a:extLst>
          </p:cNvPr>
          <p:cNvSpPr>
            <a:spLocks noGrp="1"/>
          </p:cNvSpPr>
          <p:nvPr>
            <p:ph type="body" sz="quarter" idx="17" hasCustomPrompt="1"/>
          </p:nvPr>
        </p:nvSpPr>
        <p:spPr>
          <a:xfrm>
            <a:off x="1649505" y="4287986"/>
            <a:ext cx="1772121"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Tree>
    <p:extLst>
      <p:ext uri="{BB962C8B-B14F-4D97-AF65-F5344CB8AC3E}">
        <p14:creationId xmlns:p14="http://schemas.microsoft.com/office/powerpoint/2010/main" val="3082100480"/>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guide id="3" pos="5375" userDrawn="1">
          <p15:clr>
            <a:srgbClr val="FBAE40"/>
          </p15:clr>
        </p15:guide>
        <p15:guide id="4" orient="horz" pos="291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_mit_Keyvisual">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1D6AE9A-6707-104A-903A-662D6A58BC4D}"/>
              </a:ext>
            </a:extLst>
          </p:cNvPr>
          <p:cNvPicPr>
            <a:picLocks noChangeAspect="1"/>
          </p:cNvPicPr>
          <p:nvPr userDrawn="1"/>
        </p:nvPicPr>
        <p:blipFill rotWithShape="1">
          <a:blip r:embed="rId2"/>
          <a:srcRect l="30883" t="46315" r="4712" b="1825"/>
          <a:stretch/>
        </p:blipFill>
        <p:spPr>
          <a:xfrm>
            <a:off x="-112295" y="-115747"/>
            <a:ext cx="9372042" cy="5370654"/>
          </a:xfrm>
          <a:prstGeom prst="rect">
            <a:avLst/>
          </a:prstGeom>
        </p:spPr>
      </p:pic>
      <p:sp>
        <p:nvSpPr>
          <p:cNvPr id="8" name="Textplatzhalter 5"/>
          <p:cNvSpPr>
            <a:spLocks noGrp="1"/>
          </p:cNvSpPr>
          <p:nvPr>
            <p:ph type="body" sz="quarter" idx="12" hasCustomPrompt="1"/>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
        <p:nvSpPr>
          <p:cNvPr id="20" name="Textplatzhalter 9">
            <a:extLst>
              <a:ext uri="{FF2B5EF4-FFF2-40B4-BE49-F238E27FC236}">
                <a16:creationId xmlns:a16="http://schemas.microsoft.com/office/drawing/2014/main" id="{46C0452A-134E-1140-B219-A5D5347E4C1E}"/>
              </a:ext>
            </a:extLst>
          </p:cNvPr>
          <p:cNvSpPr>
            <a:spLocks noGrp="1"/>
          </p:cNvSpPr>
          <p:nvPr>
            <p:ph type="body" sz="quarter" idx="13" hasCustomPrompt="1"/>
          </p:nvPr>
        </p:nvSpPr>
        <p:spPr>
          <a:xfrm>
            <a:off x="960728" y="2426661"/>
            <a:ext cx="7434000"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sp>
        <p:nvSpPr>
          <p:cNvPr id="11" name="Textplatzhalter 9">
            <a:extLst>
              <a:ext uri="{FF2B5EF4-FFF2-40B4-BE49-F238E27FC236}">
                <a16:creationId xmlns:a16="http://schemas.microsoft.com/office/drawing/2014/main" id="{9B94B36A-D591-034B-A737-CDC922FB57B0}"/>
              </a:ext>
            </a:extLst>
          </p:cNvPr>
          <p:cNvSpPr>
            <a:spLocks noGrp="1"/>
          </p:cNvSpPr>
          <p:nvPr>
            <p:ph type="body" sz="quarter" idx="14" hasCustomPrompt="1"/>
          </p:nvPr>
        </p:nvSpPr>
        <p:spPr>
          <a:xfrm>
            <a:off x="971550" y="4151351"/>
            <a:ext cx="4059619"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12" name="Textplatzhalter 9">
            <a:extLst>
              <a:ext uri="{FF2B5EF4-FFF2-40B4-BE49-F238E27FC236}">
                <a16:creationId xmlns:a16="http://schemas.microsoft.com/office/drawing/2014/main" id="{A5EE3737-C127-A24B-A035-A0B122426CD1}"/>
              </a:ext>
            </a:extLst>
          </p:cNvPr>
          <p:cNvSpPr>
            <a:spLocks noGrp="1"/>
          </p:cNvSpPr>
          <p:nvPr>
            <p:ph type="body" sz="quarter" idx="17" hasCustomPrompt="1"/>
          </p:nvPr>
        </p:nvSpPr>
        <p:spPr>
          <a:xfrm>
            <a:off x="971551" y="4527219"/>
            <a:ext cx="2450076"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Tree>
    <p:extLst>
      <p:ext uri="{BB962C8B-B14F-4D97-AF65-F5344CB8AC3E}">
        <p14:creationId xmlns:p14="http://schemas.microsoft.com/office/powerpoint/2010/main" val="2326242871"/>
      </p:ext>
    </p:extLst>
  </p:cSld>
  <p:clrMapOvr>
    <a:masterClrMapping/>
  </p:clrMapOvr>
  <p:extLst>
    <p:ext uri="{DCECCB84-F9BA-43D5-87BE-67443E8EF086}">
      <p15:sldGuideLst xmlns:p15="http://schemas.microsoft.com/office/powerpoint/2012/main">
        <p15:guide id="1" orient="horz" pos="667" userDrawn="1">
          <p15:clr>
            <a:srgbClr val="FBAE40"/>
          </p15:clr>
        </p15:guide>
        <p15:guide id="2" pos="36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chlussfolie_mit_Keyvisual_im_Passe">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D91F386-E352-7F4D-89FB-D623A1C7FC91}"/>
              </a:ext>
            </a:extLst>
          </p:cNvPr>
          <p:cNvPicPr>
            <a:picLocks noChangeAspect="1"/>
          </p:cNvPicPr>
          <p:nvPr userDrawn="1"/>
        </p:nvPicPr>
        <p:blipFill rotWithShape="1">
          <a:blip r:embed="rId2">
            <a:alphaModFix amt="85000"/>
          </a:blip>
          <a:srcRect l="2617" t="37669" r="37345" b="24527"/>
          <a:stretch/>
        </p:blipFill>
        <p:spPr>
          <a:xfrm>
            <a:off x="576262" y="1058863"/>
            <a:ext cx="7956551" cy="3565525"/>
          </a:xfrm>
          <a:prstGeom prst="rect">
            <a:avLst/>
          </a:prstGeom>
        </p:spPr>
      </p:pic>
      <p:sp>
        <p:nvSpPr>
          <p:cNvPr id="8" name="Textplatzhalter 5"/>
          <p:cNvSpPr>
            <a:spLocks noGrp="1"/>
          </p:cNvSpPr>
          <p:nvPr>
            <p:ph type="body" sz="quarter" idx="12" hasCustomPrompt="1"/>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
        <p:nvSpPr>
          <p:cNvPr id="9" name="Textplatzhalter 9"/>
          <p:cNvSpPr>
            <a:spLocks noGrp="1"/>
          </p:cNvSpPr>
          <p:nvPr>
            <p:ph type="body" sz="quarter" idx="13" hasCustomPrompt="1"/>
          </p:nvPr>
        </p:nvSpPr>
        <p:spPr>
          <a:xfrm>
            <a:off x="960728" y="2426661"/>
            <a:ext cx="7434000"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pic>
        <p:nvPicPr>
          <p:cNvPr id="10" name="Grafik 9">
            <a:extLst>
              <a:ext uri="{FF2B5EF4-FFF2-40B4-BE49-F238E27FC236}">
                <a16:creationId xmlns:a16="http://schemas.microsoft.com/office/drawing/2014/main" id="{2E3697CF-F509-1E40-9750-D195256D7484}"/>
              </a:ext>
            </a:extLst>
          </p:cNvPr>
          <p:cNvPicPr>
            <a:picLocks noChangeAspect="1"/>
          </p:cNvPicPr>
          <p:nvPr userDrawn="1"/>
        </p:nvPicPr>
        <p:blipFill>
          <a:blip r:embed="rId3"/>
          <a:srcRect/>
          <a:stretch/>
        </p:blipFill>
        <p:spPr>
          <a:xfrm>
            <a:off x="6158807" y="3427858"/>
            <a:ext cx="1955240" cy="656779"/>
          </a:xfrm>
          <a:prstGeom prst="rect">
            <a:avLst/>
          </a:prstGeom>
        </p:spPr>
      </p:pic>
      <p:sp>
        <p:nvSpPr>
          <p:cNvPr id="11" name="Textplatzhalter 9">
            <a:extLst>
              <a:ext uri="{FF2B5EF4-FFF2-40B4-BE49-F238E27FC236}">
                <a16:creationId xmlns:a16="http://schemas.microsoft.com/office/drawing/2014/main" id="{4143453E-A24A-D748-91E3-3BE0B033D9F9}"/>
              </a:ext>
            </a:extLst>
          </p:cNvPr>
          <p:cNvSpPr>
            <a:spLocks noGrp="1"/>
          </p:cNvSpPr>
          <p:nvPr>
            <p:ph type="body" sz="quarter" idx="14" hasCustomPrompt="1"/>
          </p:nvPr>
        </p:nvSpPr>
        <p:spPr>
          <a:xfrm>
            <a:off x="971550" y="3912118"/>
            <a:ext cx="3600449"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12" name="Textplatzhalter 9">
            <a:extLst>
              <a:ext uri="{FF2B5EF4-FFF2-40B4-BE49-F238E27FC236}">
                <a16:creationId xmlns:a16="http://schemas.microsoft.com/office/drawing/2014/main" id="{82E727C1-573A-034B-A94F-51C998FD8DA4}"/>
              </a:ext>
            </a:extLst>
          </p:cNvPr>
          <p:cNvSpPr>
            <a:spLocks noGrp="1"/>
          </p:cNvSpPr>
          <p:nvPr>
            <p:ph type="body" sz="quarter" idx="17" hasCustomPrompt="1"/>
          </p:nvPr>
        </p:nvSpPr>
        <p:spPr>
          <a:xfrm>
            <a:off x="971551" y="4287986"/>
            <a:ext cx="2450076"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
        <p:nvSpPr>
          <p:cNvPr id="13" name="Rechteck 12">
            <a:extLst>
              <a:ext uri="{FF2B5EF4-FFF2-40B4-BE49-F238E27FC236}">
                <a16:creationId xmlns:a16="http://schemas.microsoft.com/office/drawing/2014/main" id="{67356BA4-41D0-4A46-A02B-6A78F79A8DE8}"/>
              </a:ext>
            </a:extLst>
          </p:cNvPr>
          <p:cNvSpPr/>
          <p:nvPr userDrawn="1"/>
        </p:nvSpPr>
        <p:spPr>
          <a:xfrm>
            <a:off x="-394574" y="2303888"/>
            <a:ext cx="3921651" cy="3194999"/>
          </a:xfrm>
          <a:prstGeom prst="rect">
            <a:avLst/>
          </a:prstGeom>
          <a:solidFill>
            <a:schemeClr val="accent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1475200"/>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guide id="3" pos="5375">
          <p15:clr>
            <a:srgbClr val="FBAE40"/>
          </p15:clr>
        </p15:guide>
        <p15:guide id="4" orient="horz" pos="291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uflistung">
    <p:spTree>
      <p:nvGrpSpPr>
        <p:cNvPr id="1" name=""/>
        <p:cNvGrpSpPr/>
        <p:nvPr/>
      </p:nvGrpSpPr>
      <p:grpSpPr>
        <a:xfrm>
          <a:off x="0" y="0"/>
          <a:ext cx="0" cy="0"/>
          <a:chOff x="0" y="0"/>
          <a:chExt cx="0" cy="0"/>
        </a:xfrm>
      </p:grpSpPr>
      <p:sp>
        <p:nvSpPr>
          <p:cNvPr id="13" name="Textplatzhalter 12"/>
          <p:cNvSpPr>
            <a:spLocks noGrp="1"/>
          </p:cNvSpPr>
          <p:nvPr>
            <p:ph type="body" sz="quarter" idx="12"/>
          </p:nvPr>
        </p:nvSpPr>
        <p:spPr>
          <a:xfrm>
            <a:off x="960326" y="599567"/>
            <a:ext cx="6576732" cy="444505"/>
          </a:xfrm>
          <a:prstGeom prst="rect">
            <a:avLst/>
          </a:prstGeom>
        </p:spPr>
        <p:txBody>
          <a:bodyPr vert="horz" lIns="0" tIns="0" rIns="0" bIns="0"/>
          <a:lstStyle>
            <a:lvl1pPr>
              <a:spcBef>
                <a:spcPts val="0"/>
              </a:spcBef>
              <a:spcAft>
                <a:spcPts val="1650"/>
              </a:spcAft>
              <a:buFontTx/>
              <a:buNone/>
              <a:defRPr sz="2600" b="1">
                <a:solidFill>
                  <a:schemeClr val="tx1"/>
                </a:solidFill>
                <a:latin typeface="+mj-lt"/>
                <a:ea typeface="Fira Sans" panose="020B0503050000020004" pitchFamily="34" charset="0"/>
                <a:cs typeface="Arial" panose="020B0604020202020204" pitchFamily="34" charset="0"/>
              </a:defRPr>
            </a:lvl1pPr>
            <a:lvl2pPr marL="0" indent="0">
              <a:spcBef>
                <a:spcPts val="0"/>
              </a:spcBef>
              <a:spcAft>
                <a:spcPts val="1650"/>
              </a:spcAft>
              <a:buFontTx/>
              <a:buNone/>
              <a:defRPr b="1" baseline="0">
                <a:solidFill>
                  <a:schemeClr val="tx1"/>
                </a:solidFill>
                <a:latin typeface="Arial"/>
                <a:cs typeface="Arial"/>
              </a:defRPr>
            </a:lvl2pPr>
            <a:lvl3pPr>
              <a:buClr>
                <a:srgbClr val="71AD2A"/>
              </a:buClr>
              <a:buFont typeface="Lucida Grande"/>
              <a:buChar char="»"/>
              <a:defRPr>
                <a:latin typeface="Arial"/>
                <a:cs typeface="Arial"/>
              </a:defRPr>
            </a:lvl3pPr>
            <a:lvl4pPr>
              <a:defRPr>
                <a:latin typeface="Arial"/>
                <a:cs typeface="Arial"/>
              </a:defRPr>
            </a:lvl4pPr>
            <a:lvl5pPr>
              <a:defRPr>
                <a:latin typeface="Arial"/>
                <a:cs typeface="Arial"/>
              </a:defRPr>
            </a:lvl5pPr>
          </a:lstStyle>
          <a:p>
            <a:pPr lvl="0"/>
            <a:r>
              <a:rPr lang="de-DE" dirty="0"/>
              <a:t>Mastertextformat bearbeiten</a:t>
            </a:r>
          </a:p>
        </p:txBody>
      </p:sp>
      <p:sp>
        <p:nvSpPr>
          <p:cNvPr id="15" name="Textplatzhalter 14"/>
          <p:cNvSpPr>
            <a:spLocks noGrp="1"/>
          </p:cNvSpPr>
          <p:nvPr>
            <p:ph type="body" sz="quarter" idx="13"/>
          </p:nvPr>
        </p:nvSpPr>
        <p:spPr>
          <a:xfrm>
            <a:off x="971550" y="1742560"/>
            <a:ext cx="6576732" cy="2470500"/>
          </a:xfrm>
          <a:prstGeom prst="rect">
            <a:avLst/>
          </a:prstGeom>
        </p:spPr>
        <p:txBody>
          <a:bodyPr vert="horz" lIns="0" rIns="0" bIns="0">
            <a:normAutofit/>
          </a:bodyPr>
          <a:lstStyle>
            <a:lvl1pPr marL="135731" indent="-133350">
              <a:lnSpc>
                <a:spcPct val="150000"/>
              </a:lnSpc>
              <a:spcBef>
                <a:spcPts val="300"/>
              </a:spcBef>
              <a:buClr>
                <a:srgbClr val="71AD2A"/>
              </a:buClr>
              <a:buSzPct val="100000"/>
              <a:buFont typeface="Wingdings" pitchFamily="2" charset="2"/>
              <a:buChar char="§"/>
              <a:tabLst/>
              <a:defRPr sz="2100">
                <a:solidFill>
                  <a:schemeClr val="tx1"/>
                </a:solidFill>
                <a:latin typeface="+mn-lt"/>
                <a:ea typeface="Fira Sans" panose="020B0503050000020004" pitchFamily="34" charset="0"/>
                <a:cs typeface="Arial" panose="020B0604020202020204" pitchFamily="34" charset="0"/>
              </a:defRPr>
            </a:lvl1pPr>
            <a:lvl2pPr marL="404813" indent="-135731">
              <a:lnSpc>
                <a:spcPct val="150000"/>
              </a:lnSpc>
              <a:spcBef>
                <a:spcPts val="0"/>
              </a:spcBef>
              <a:buClr>
                <a:srgbClr val="71AD2A"/>
              </a:buClr>
              <a:buFont typeface="Wingdings" pitchFamily="2" charset="2"/>
              <a:buChar char="§"/>
              <a:tabLst/>
              <a:defRPr sz="1900">
                <a:latin typeface="+mn-lt"/>
                <a:ea typeface="Fira Sans" panose="020B0503050000020004" pitchFamily="34" charset="0"/>
                <a:cs typeface="Arial" panose="020B0604020202020204" pitchFamily="34" charset="0"/>
              </a:defRPr>
            </a:lvl2pPr>
            <a:lvl3pPr marL="538163" indent="-133350">
              <a:lnSpc>
                <a:spcPct val="150000"/>
              </a:lnSpc>
              <a:buClr>
                <a:srgbClr val="71AD2A"/>
              </a:buClr>
              <a:buFont typeface="Wingdings" pitchFamily="2" charset="2"/>
              <a:buChar char="§"/>
              <a:defRPr sz="1700">
                <a:latin typeface="+mn-lt"/>
                <a:ea typeface="Fira Sans" panose="020B0503050000020004" pitchFamily="34" charset="0"/>
                <a:cs typeface="Arial" panose="020B0604020202020204" pitchFamily="34" charset="0"/>
              </a:defRPr>
            </a:lvl3pPr>
            <a:lvl4pPr marL="671513" indent="-133350">
              <a:buClr>
                <a:srgbClr val="71AD2A"/>
              </a:buClr>
              <a:buFont typeface="Wingdings" pitchFamily="2" charset="2"/>
              <a:buChar char="§"/>
              <a:tabLst/>
              <a:defRPr sz="1200">
                <a:latin typeface="Arial" panose="020B0604020202020204" pitchFamily="34" charset="0"/>
                <a:ea typeface="Fira Sans" panose="020B0503050000020004" pitchFamily="34" charset="0"/>
                <a:cs typeface="Arial" panose="020B0604020202020204" pitchFamily="34" charset="0"/>
              </a:defRPr>
            </a:lvl4pPr>
            <a:lvl5pPr marL="809625" indent="-138113">
              <a:buClr>
                <a:srgbClr val="71AD2A"/>
              </a:buClr>
              <a:buFont typeface="Wingdings" pitchFamily="2" charset="2"/>
              <a:buChar char="§"/>
              <a:tabLst>
                <a:tab pos="1276350" algn="l"/>
              </a:tabLst>
              <a:defRPr sz="1200" baseline="0">
                <a:latin typeface="Arial" panose="020B0604020202020204" pitchFamily="34" charset="0"/>
                <a:ea typeface="Fira Sans" panose="020B05030500000200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p:txBody>
      </p:sp>
      <p:sp>
        <p:nvSpPr>
          <p:cNvPr id="7" name="Textplatzhalter 6"/>
          <p:cNvSpPr>
            <a:spLocks noGrp="1"/>
          </p:cNvSpPr>
          <p:nvPr>
            <p:ph type="body" sz="quarter" idx="14"/>
          </p:nvPr>
        </p:nvSpPr>
        <p:spPr>
          <a:xfrm>
            <a:off x="960326" y="1248857"/>
            <a:ext cx="6576732" cy="342900"/>
          </a:xfrm>
          <a:prstGeom prst="rect">
            <a:avLst/>
          </a:prstGeom>
        </p:spPr>
        <p:txBody>
          <a:bodyPr vert="horz" lIns="0" tIns="0" rIns="0" bIns="0"/>
          <a:lstStyle>
            <a:lvl1pPr marL="0" indent="0">
              <a:spcBef>
                <a:spcPts val="0"/>
              </a:spcBef>
              <a:buNone/>
              <a:defRPr sz="2300" b="1">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6" name="Titelplatzhalter 4"/>
          <p:cNvSpPr>
            <a:spLocks noGrp="1"/>
          </p:cNvSpPr>
          <p:nvPr>
            <p:ph type="title"/>
          </p:nvPr>
        </p:nvSpPr>
        <p:spPr>
          <a:xfrm rot="5400000">
            <a:off x="6986379" y="3068574"/>
            <a:ext cx="3096395" cy="993775"/>
          </a:xfrm>
          <a:prstGeom prst="rect">
            <a:avLst/>
          </a:prstGeom>
        </p:spPr>
        <p:txBody>
          <a:bodyPr vert="horz" lIns="91440" tIns="45720" rIns="91440" bIns="45720" rtlCol="0" anchor="ctr" anchorCtr="1">
            <a:noAutofit/>
          </a:bodyPr>
          <a:lstStyle/>
          <a:p>
            <a:r>
              <a:rPr lang="de-DE" dirty="0"/>
              <a:t>Titelmasterformat durch Klicken bearbeiten</a:t>
            </a:r>
          </a:p>
        </p:txBody>
      </p:sp>
    </p:spTree>
    <p:extLst>
      <p:ext uri="{BB962C8B-B14F-4D97-AF65-F5344CB8AC3E}">
        <p14:creationId xmlns:p14="http://schemas.microsoft.com/office/powerpoint/2010/main" val="3819645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uflistung_+">
    <p:spTree>
      <p:nvGrpSpPr>
        <p:cNvPr id="1" name=""/>
        <p:cNvGrpSpPr/>
        <p:nvPr/>
      </p:nvGrpSpPr>
      <p:grpSpPr>
        <a:xfrm>
          <a:off x="0" y="0"/>
          <a:ext cx="0" cy="0"/>
          <a:chOff x="0" y="0"/>
          <a:chExt cx="0" cy="0"/>
        </a:xfrm>
      </p:grpSpPr>
      <p:sp>
        <p:nvSpPr>
          <p:cNvPr id="13" name="Textplatzhalter 12"/>
          <p:cNvSpPr>
            <a:spLocks noGrp="1"/>
          </p:cNvSpPr>
          <p:nvPr>
            <p:ph type="body" sz="quarter" idx="12"/>
          </p:nvPr>
        </p:nvSpPr>
        <p:spPr>
          <a:xfrm>
            <a:off x="960326" y="599567"/>
            <a:ext cx="6594662" cy="444505"/>
          </a:xfrm>
          <a:prstGeom prst="rect">
            <a:avLst/>
          </a:prstGeom>
        </p:spPr>
        <p:txBody>
          <a:bodyPr vert="horz" lIns="0" tIns="0" rIns="0" bIns="0"/>
          <a:lstStyle>
            <a:lvl1pPr>
              <a:spcBef>
                <a:spcPts val="0"/>
              </a:spcBef>
              <a:spcAft>
                <a:spcPts val="1650"/>
              </a:spcAft>
              <a:buFontTx/>
              <a:buNone/>
              <a:defRPr sz="2800" b="1">
                <a:solidFill>
                  <a:schemeClr val="tx1"/>
                </a:solidFill>
                <a:latin typeface="+mj-lt"/>
                <a:ea typeface="Fira Sans" panose="020B0503050000020004" pitchFamily="34" charset="0"/>
                <a:cs typeface="Arial" panose="020B0604020202020204" pitchFamily="34" charset="0"/>
              </a:defRPr>
            </a:lvl1pPr>
            <a:lvl2pPr marL="0" indent="0">
              <a:spcBef>
                <a:spcPts val="0"/>
              </a:spcBef>
              <a:spcAft>
                <a:spcPts val="1650"/>
              </a:spcAft>
              <a:buFontTx/>
              <a:buNone/>
              <a:defRPr b="1" baseline="0">
                <a:solidFill>
                  <a:schemeClr val="tx1"/>
                </a:solidFill>
                <a:latin typeface="Arial"/>
                <a:cs typeface="Arial"/>
              </a:defRPr>
            </a:lvl2pPr>
            <a:lvl3pPr>
              <a:buClr>
                <a:srgbClr val="71AD2A"/>
              </a:buClr>
              <a:buFont typeface="Lucida Grande"/>
              <a:buChar char="»"/>
              <a:defRPr>
                <a:latin typeface="Arial"/>
                <a:cs typeface="Arial"/>
              </a:defRPr>
            </a:lvl3pPr>
            <a:lvl4pPr>
              <a:defRPr>
                <a:latin typeface="Arial"/>
                <a:cs typeface="Arial"/>
              </a:defRPr>
            </a:lvl4pPr>
            <a:lvl5pPr>
              <a:defRPr>
                <a:latin typeface="Arial"/>
                <a:cs typeface="Arial"/>
              </a:defRPr>
            </a:lvl5pPr>
          </a:lstStyle>
          <a:p>
            <a:pPr lvl="0"/>
            <a:r>
              <a:rPr lang="de-DE" dirty="0"/>
              <a:t>Mastertextformat bearbeiten</a:t>
            </a:r>
          </a:p>
        </p:txBody>
      </p:sp>
      <p:sp>
        <p:nvSpPr>
          <p:cNvPr id="15" name="Textplatzhalter 14"/>
          <p:cNvSpPr>
            <a:spLocks noGrp="1"/>
          </p:cNvSpPr>
          <p:nvPr>
            <p:ph type="body" sz="quarter" idx="13"/>
          </p:nvPr>
        </p:nvSpPr>
        <p:spPr>
          <a:xfrm>
            <a:off x="971550" y="1742560"/>
            <a:ext cx="6594662" cy="2470500"/>
          </a:xfrm>
          <a:prstGeom prst="rect">
            <a:avLst/>
          </a:prstGeom>
        </p:spPr>
        <p:txBody>
          <a:bodyPr vert="horz" lIns="0" rIns="0" bIns="0">
            <a:normAutofit/>
          </a:bodyPr>
          <a:lstStyle>
            <a:lvl1pPr marL="135731" indent="-133350">
              <a:lnSpc>
                <a:spcPct val="150000"/>
              </a:lnSpc>
              <a:spcBef>
                <a:spcPts val="300"/>
              </a:spcBef>
              <a:buClr>
                <a:srgbClr val="71AD2A"/>
              </a:buClr>
              <a:buSzPct val="100000"/>
              <a:buFont typeface="Systemschrift"/>
              <a:buChar char="+"/>
              <a:tabLst/>
              <a:defRPr sz="2100">
                <a:solidFill>
                  <a:schemeClr val="tx1"/>
                </a:solidFill>
                <a:latin typeface="+mn-lt"/>
                <a:ea typeface="Fira Sans" panose="020B0503050000020004" pitchFamily="34" charset="0"/>
                <a:cs typeface="Arial" panose="020B0604020202020204" pitchFamily="34" charset="0"/>
              </a:defRPr>
            </a:lvl1pPr>
            <a:lvl2pPr marL="404813" indent="-135731">
              <a:lnSpc>
                <a:spcPct val="150000"/>
              </a:lnSpc>
              <a:spcBef>
                <a:spcPts val="0"/>
              </a:spcBef>
              <a:buClr>
                <a:srgbClr val="71AD2A"/>
              </a:buClr>
              <a:buFont typeface="Systemschrift"/>
              <a:buChar char="+"/>
              <a:tabLst/>
              <a:defRPr sz="1900">
                <a:latin typeface="+mn-lt"/>
                <a:ea typeface="Fira Sans" panose="020B0503050000020004" pitchFamily="34" charset="0"/>
                <a:cs typeface="Arial" panose="020B0604020202020204" pitchFamily="34" charset="0"/>
              </a:defRPr>
            </a:lvl2pPr>
            <a:lvl3pPr marL="538163" indent="-133350">
              <a:lnSpc>
                <a:spcPct val="150000"/>
              </a:lnSpc>
              <a:buClr>
                <a:srgbClr val="71AD2A"/>
              </a:buClr>
              <a:buFont typeface="Systemschrift"/>
              <a:buChar char="+"/>
              <a:defRPr sz="1700">
                <a:latin typeface="+mn-lt"/>
                <a:ea typeface="Fira Sans" panose="020B0503050000020004" pitchFamily="34" charset="0"/>
                <a:cs typeface="Arial" panose="020B0604020202020204" pitchFamily="34" charset="0"/>
              </a:defRPr>
            </a:lvl3pPr>
            <a:lvl4pPr marL="671513" indent="-133350">
              <a:buClr>
                <a:srgbClr val="71AD2A"/>
              </a:buClr>
              <a:buFont typeface="Systemschrift"/>
              <a:buChar char="+"/>
              <a:tabLst/>
              <a:defRPr sz="1200">
                <a:latin typeface="Arial" panose="020B0604020202020204" pitchFamily="34" charset="0"/>
                <a:ea typeface="Fira Sans" panose="020B0503050000020004" pitchFamily="34" charset="0"/>
                <a:cs typeface="Arial" panose="020B0604020202020204" pitchFamily="34" charset="0"/>
              </a:defRPr>
            </a:lvl4pPr>
            <a:lvl5pPr marL="809625" indent="-138113">
              <a:buClr>
                <a:srgbClr val="71AD2A"/>
              </a:buClr>
              <a:buFont typeface="Systemschrift"/>
              <a:buChar char="+"/>
              <a:tabLst>
                <a:tab pos="1276350" algn="l"/>
              </a:tabLst>
              <a:defRPr sz="1200" baseline="0">
                <a:latin typeface="Arial" panose="020B0604020202020204" pitchFamily="34" charset="0"/>
                <a:ea typeface="Fira Sans" panose="020B05030500000200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p:txBody>
      </p:sp>
      <p:sp>
        <p:nvSpPr>
          <p:cNvPr id="7" name="Textplatzhalter 6"/>
          <p:cNvSpPr>
            <a:spLocks noGrp="1"/>
          </p:cNvSpPr>
          <p:nvPr>
            <p:ph type="body" sz="quarter" idx="14"/>
          </p:nvPr>
        </p:nvSpPr>
        <p:spPr>
          <a:xfrm>
            <a:off x="960326" y="1248857"/>
            <a:ext cx="6594662" cy="342900"/>
          </a:xfrm>
          <a:prstGeom prst="rect">
            <a:avLst/>
          </a:prstGeom>
        </p:spPr>
        <p:txBody>
          <a:bodyPr vert="horz" lIns="0" tIns="0" rIns="0" bIns="0"/>
          <a:lstStyle>
            <a:lvl1pPr marL="0" indent="0">
              <a:spcBef>
                <a:spcPts val="0"/>
              </a:spcBef>
              <a:buNone/>
              <a:defRPr sz="2300" b="1">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Tree>
    <p:extLst>
      <p:ext uri="{BB962C8B-B14F-4D97-AF65-F5344CB8AC3E}">
        <p14:creationId xmlns:p14="http://schemas.microsoft.com/office/powerpoint/2010/main" val="89643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_Ueberschrift_Text">
    <p:spTree>
      <p:nvGrpSpPr>
        <p:cNvPr id="1" name=""/>
        <p:cNvGrpSpPr/>
        <p:nvPr/>
      </p:nvGrpSpPr>
      <p:grpSpPr>
        <a:xfrm>
          <a:off x="0" y="0"/>
          <a:ext cx="0" cy="0"/>
          <a:chOff x="0" y="0"/>
          <a:chExt cx="0" cy="0"/>
        </a:xfrm>
      </p:grpSpPr>
      <p:sp>
        <p:nvSpPr>
          <p:cNvPr id="3" name="Textplatzhalter 12"/>
          <p:cNvSpPr>
            <a:spLocks noGrp="1"/>
          </p:cNvSpPr>
          <p:nvPr>
            <p:ph type="body" sz="quarter" idx="12"/>
          </p:nvPr>
        </p:nvSpPr>
        <p:spPr>
          <a:xfrm>
            <a:off x="961416" y="605533"/>
            <a:ext cx="6610772" cy="444505"/>
          </a:xfrm>
          <a:prstGeom prst="rect">
            <a:avLst/>
          </a:prstGeom>
        </p:spPr>
        <p:txBody>
          <a:bodyPr vert="horz" lIns="0" tIns="0" rIns="0" bIns="0"/>
          <a:lstStyle>
            <a:lvl1pPr>
              <a:spcBef>
                <a:spcPts val="0"/>
              </a:spcBef>
              <a:spcAft>
                <a:spcPts val="1650"/>
              </a:spcAft>
              <a:buFontTx/>
              <a:buNone/>
              <a:defRPr sz="2800" b="1">
                <a:solidFill>
                  <a:schemeClr val="tx1"/>
                </a:solidFill>
                <a:latin typeface="Arial" panose="020B0604020202020204" pitchFamily="34" charset="0"/>
                <a:ea typeface="Fira Sans" panose="020B0503050000020004" pitchFamily="34" charset="0"/>
                <a:cs typeface="Arial" panose="020B0604020202020204" pitchFamily="34" charset="0"/>
              </a:defRPr>
            </a:lvl1pPr>
            <a:lvl2pPr marL="0" indent="0">
              <a:spcBef>
                <a:spcPts val="0"/>
              </a:spcBef>
              <a:spcAft>
                <a:spcPts val="1650"/>
              </a:spcAft>
              <a:buFontTx/>
              <a:buNone/>
              <a:defRPr b="1" baseline="0">
                <a:solidFill>
                  <a:schemeClr val="tx1"/>
                </a:solidFill>
                <a:latin typeface="Arial"/>
                <a:cs typeface="Arial"/>
              </a:defRPr>
            </a:lvl2pPr>
            <a:lvl3pPr>
              <a:buClr>
                <a:srgbClr val="71AD2A"/>
              </a:buClr>
              <a:buFont typeface="Lucida Grande"/>
              <a:buChar char="»"/>
              <a:defRPr>
                <a:latin typeface="Arial"/>
                <a:cs typeface="Arial"/>
              </a:defRPr>
            </a:lvl3pPr>
            <a:lvl4pPr>
              <a:defRPr>
                <a:latin typeface="Arial"/>
                <a:cs typeface="Arial"/>
              </a:defRPr>
            </a:lvl4pPr>
            <a:lvl5pPr>
              <a:defRPr>
                <a:latin typeface="Arial"/>
                <a:cs typeface="Arial"/>
              </a:defRPr>
            </a:lvl5pPr>
          </a:lstStyle>
          <a:p>
            <a:pPr lvl="0"/>
            <a:r>
              <a:rPr lang="de-DE" dirty="0"/>
              <a:t>Mastertextformat bearbeiten</a:t>
            </a:r>
          </a:p>
        </p:txBody>
      </p:sp>
      <p:sp>
        <p:nvSpPr>
          <p:cNvPr id="4" name="Textplatzhalter 6"/>
          <p:cNvSpPr>
            <a:spLocks noGrp="1"/>
          </p:cNvSpPr>
          <p:nvPr>
            <p:ph type="body" sz="quarter" idx="14"/>
          </p:nvPr>
        </p:nvSpPr>
        <p:spPr>
          <a:xfrm>
            <a:off x="961416" y="1254823"/>
            <a:ext cx="6610772" cy="342900"/>
          </a:xfrm>
          <a:prstGeom prst="rect">
            <a:avLst/>
          </a:prstGeom>
        </p:spPr>
        <p:txBody>
          <a:bodyPr vert="horz" lIns="0" tIns="0" rIns="0" bIns="0"/>
          <a:lstStyle>
            <a:lvl1pPr marL="0" indent="0">
              <a:spcBef>
                <a:spcPts val="0"/>
              </a:spcBef>
              <a:buNone/>
              <a:defRPr sz="2300" b="1">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5" name="Textplatzhalter 14"/>
          <p:cNvSpPr>
            <a:spLocks noGrp="1"/>
          </p:cNvSpPr>
          <p:nvPr>
            <p:ph type="body" sz="quarter" idx="15"/>
          </p:nvPr>
        </p:nvSpPr>
        <p:spPr>
          <a:xfrm>
            <a:off x="961416" y="1783461"/>
            <a:ext cx="6610772" cy="2437210"/>
          </a:xfrm>
          <a:prstGeom prst="rect">
            <a:avLst/>
          </a:prstGeom>
        </p:spPr>
        <p:txBody>
          <a:bodyPr vert="horz" lIns="0" tIns="0" rIns="0" bIns="0">
            <a:noAutofit/>
          </a:bodyPr>
          <a:lstStyle>
            <a:lvl1pPr marL="0" indent="0">
              <a:lnSpc>
                <a:spcPts val="1800"/>
              </a:lnSpc>
              <a:spcBef>
                <a:spcPts val="0"/>
              </a:spcBef>
              <a:buNone/>
              <a:defRPr sz="1900">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Tree>
    <p:extLst>
      <p:ext uri="{BB962C8B-B14F-4D97-AF65-F5344CB8AC3E}">
        <p14:creationId xmlns:p14="http://schemas.microsoft.com/office/powerpoint/2010/main" val="56375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_Text">
    <p:spTree>
      <p:nvGrpSpPr>
        <p:cNvPr id="1" name=""/>
        <p:cNvGrpSpPr/>
        <p:nvPr/>
      </p:nvGrpSpPr>
      <p:grpSpPr>
        <a:xfrm>
          <a:off x="0" y="0"/>
          <a:ext cx="0" cy="0"/>
          <a:chOff x="0" y="0"/>
          <a:chExt cx="0" cy="0"/>
        </a:xfrm>
      </p:grpSpPr>
      <p:sp>
        <p:nvSpPr>
          <p:cNvPr id="5" name="Textplatzhalter 14"/>
          <p:cNvSpPr>
            <a:spLocks noGrp="1"/>
          </p:cNvSpPr>
          <p:nvPr>
            <p:ph type="body" sz="quarter" idx="12"/>
          </p:nvPr>
        </p:nvSpPr>
        <p:spPr>
          <a:xfrm>
            <a:off x="971550" y="1174768"/>
            <a:ext cx="6612591" cy="2956500"/>
          </a:xfrm>
          <a:prstGeom prst="rect">
            <a:avLst/>
          </a:prstGeom>
        </p:spPr>
        <p:txBody>
          <a:bodyPr vert="horz" lIns="0" tIns="0" rIns="0" bIns="0">
            <a:noAutofit/>
          </a:bodyPr>
          <a:lstStyle>
            <a:lvl1pPr marL="0" indent="0">
              <a:lnSpc>
                <a:spcPts val="1800"/>
              </a:lnSpc>
              <a:spcBef>
                <a:spcPts val="0"/>
              </a:spcBef>
              <a:buNone/>
              <a:defRPr sz="1900">
                <a:latin typeface="+mn-lt"/>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6" name="Textplatzhalter 6"/>
          <p:cNvSpPr>
            <a:spLocks noGrp="1"/>
          </p:cNvSpPr>
          <p:nvPr>
            <p:ph type="body" sz="quarter" idx="14"/>
          </p:nvPr>
        </p:nvSpPr>
        <p:spPr>
          <a:xfrm>
            <a:off x="971550" y="617855"/>
            <a:ext cx="6612591" cy="342900"/>
          </a:xfrm>
          <a:prstGeom prst="rect">
            <a:avLst/>
          </a:prstGeom>
        </p:spPr>
        <p:txBody>
          <a:bodyPr vert="horz" lIns="0" tIns="0" rIns="0" bIns="0"/>
          <a:lstStyle>
            <a:lvl1pPr marL="0" indent="0">
              <a:spcBef>
                <a:spcPts val="0"/>
              </a:spcBef>
              <a:buNone/>
              <a:defRPr sz="2600" b="1">
                <a:solidFill>
                  <a:schemeClr val="tx1"/>
                </a:solidFill>
                <a:latin typeface="+mj-lt"/>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Tree>
    <p:extLst>
      <p:ext uri="{BB962C8B-B14F-4D97-AF65-F5344CB8AC3E}">
        <p14:creationId xmlns:p14="http://schemas.microsoft.com/office/powerpoint/2010/main" val="3839371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_Bild_Text">
    <p:spTree>
      <p:nvGrpSpPr>
        <p:cNvPr id="1" name=""/>
        <p:cNvGrpSpPr/>
        <p:nvPr/>
      </p:nvGrpSpPr>
      <p:grpSpPr>
        <a:xfrm>
          <a:off x="0" y="0"/>
          <a:ext cx="0" cy="0"/>
          <a:chOff x="0" y="0"/>
          <a:chExt cx="0" cy="0"/>
        </a:xfrm>
      </p:grpSpPr>
      <p:sp>
        <p:nvSpPr>
          <p:cNvPr id="11" name="Bildplatzhalter 5"/>
          <p:cNvSpPr>
            <a:spLocks noGrp="1"/>
          </p:cNvSpPr>
          <p:nvPr>
            <p:ph type="pic" sz="quarter" idx="12"/>
          </p:nvPr>
        </p:nvSpPr>
        <p:spPr>
          <a:xfrm>
            <a:off x="971550" y="1295397"/>
            <a:ext cx="2597989" cy="2880313"/>
          </a:xfrm>
          <a:prstGeom prst="rect">
            <a:avLst/>
          </a:prstGeom>
        </p:spPr>
        <p:txBody>
          <a:bodyPr vert="horz"/>
          <a:lstStyle>
            <a:lvl1pPr marL="0" indent="0">
              <a:buNone/>
              <a:defRPr sz="1900">
                <a:latin typeface="Arial" panose="020B0604020202020204" pitchFamily="34" charset="0"/>
                <a:cs typeface="Arial" panose="020B0604020202020204" pitchFamily="34" charset="0"/>
              </a:defRPr>
            </a:lvl1pPr>
          </a:lstStyle>
          <a:p>
            <a:pPr lvl="0"/>
            <a:endParaRPr lang="de-DE" noProof="0" dirty="0"/>
          </a:p>
        </p:txBody>
      </p:sp>
      <p:sp>
        <p:nvSpPr>
          <p:cNvPr id="13" name="Textplatzhalter 6"/>
          <p:cNvSpPr>
            <a:spLocks noGrp="1"/>
          </p:cNvSpPr>
          <p:nvPr>
            <p:ph type="body" sz="quarter" idx="14"/>
          </p:nvPr>
        </p:nvSpPr>
        <p:spPr>
          <a:xfrm>
            <a:off x="971550" y="663575"/>
            <a:ext cx="5515175" cy="342900"/>
          </a:xfrm>
          <a:prstGeom prst="rect">
            <a:avLst/>
          </a:prstGeom>
        </p:spPr>
        <p:txBody>
          <a:bodyPr vert="horz" lIns="0" tIns="0" rIns="0" bIns="0"/>
          <a:lstStyle>
            <a:lvl1pPr marL="0" indent="0">
              <a:spcBef>
                <a:spcPts val="0"/>
              </a:spcBef>
              <a:buNone/>
              <a:defRPr sz="2300" b="1">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8" name="Textplatzhalter 14">
            <a:extLst>
              <a:ext uri="{FF2B5EF4-FFF2-40B4-BE49-F238E27FC236}">
                <a16:creationId xmlns:a16="http://schemas.microsoft.com/office/drawing/2014/main" id="{25C72EC8-14E5-3B4D-8C02-FBC2E74CD896}"/>
              </a:ext>
            </a:extLst>
          </p:cNvPr>
          <p:cNvSpPr>
            <a:spLocks noGrp="1"/>
          </p:cNvSpPr>
          <p:nvPr>
            <p:ph type="body" sz="quarter" idx="15"/>
          </p:nvPr>
        </p:nvSpPr>
        <p:spPr>
          <a:xfrm>
            <a:off x="4932364" y="1295397"/>
            <a:ext cx="2597989" cy="2880313"/>
          </a:xfrm>
          <a:prstGeom prst="rect">
            <a:avLst/>
          </a:prstGeom>
        </p:spPr>
        <p:txBody>
          <a:bodyPr vert="horz" lIns="0" tIns="0" rIns="0" bIns="0">
            <a:noAutofit/>
          </a:bodyPr>
          <a:lstStyle>
            <a:lvl1pPr marL="0" indent="0">
              <a:lnSpc>
                <a:spcPts val="1800"/>
              </a:lnSpc>
              <a:spcBef>
                <a:spcPts val="0"/>
              </a:spcBef>
              <a:buNone/>
              <a:defRPr sz="1900">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9" name="Textplatzhalter 2">
            <a:extLst>
              <a:ext uri="{FF2B5EF4-FFF2-40B4-BE49-F238E27FC236}">
                <a16:creationId xmlns:a16="http://schemas.microsoft.com/office/drawing/2014/main" id="{E32F25B6-39DE-AA43-A7FC-F1BD088A4852}"/>
              </a:ext>
            </a:extLst>
          </p:cNvPr>
          <p:cNvSpPr>
            <a:spLocks noGrp="1"/>
          </p:cNvSpPr>
          <p:nvPr>
            <p:ph type="body" sz="quarter" idx="18" hasCustomPrompt="1"/>
          </p:nvPr>
        </p:nvSpPr>
        <p:spPr>
          <a:xfrm>
            <a:off x="971551" y="4308050"/>
            <a:ext cx="2594482" cy="184942"/>
          </a:xfrm>
          <a:prstGeom prst="rect">
            <a:avLst/>
          </a:prstGeom>
        </p:spPr>
        <p:txBody>
          <a:bodyPr lIns="0" tIns="0" rIns="0" bIns="0"/>
          <a:lstStyle>
            <a:lvl1pPr marL="0" indent="0">
              <a:buFontTx/>
              <a:buNone/>
              <a:defRPr sz="1600">
                <a:solidFill>
                  <a:schemeClr val="tx2"/>
                </a:solidFill>
                <a:latin typeface="Arial" panose="020B0604020202020204" pitchFamily="34" charset="0"/>
                <a:cs typeface="Arial" panose="020B0604020202020204" pitchFamily="34" charset="0"/>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de-DE" dirty="0"/>
              <a:t>Bildunterschrift</a:t>
            </a:r>
          </a:p>
        </p:txBody>
      </p:sp>
    </p:spTree>
    <p:extLst>
      <p:ext uri="{BB962C8B-B14F-4D97-AF65-F5344CB8AC3E}">
        <p14:creationId xmlns:p14="http://schemas.microsoft.com/office/powerpoint/2010/main" val="351376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_Bilder">
    <p:spTree>
      <p:nvGrpSpPr>
        <p:cNvPr id="1" name=""/>
        <p:cNvGrpSpPr/>
        <p:nvPr/>
      </p:nvGrpSpPr>
      <p:grpSpPr>
        <a:xfrm>
          <a:off x="0" y="0"/>
          <a:ext cx="0" cy="0"/>
          <a:chOff x="0" y="0"/>
          <a:chExt cx="0" cy="0"/>
        </a:xfrm>
      </p:grpSpPr>
      <p:sp>
        <p:nvSpPr>
          <p:cNvPr id="8" name="Bildplatzhalter 5">
            <a:extLst>
              <a:ext uri="{FF2B5EF4-FFF2-40B4-BE49-F238E27FC236}">
                <a16:creationId xmlns:a16="http://schemas.microsoft.com/office/drawing/2014/main" id="{511A0D6D-0695-2147-8146-7BCDB70E3A7A}"/>
              </a:ext>
            </a:extLst>
          </p:cNvPr>
          <p:cNvSpPr>
            <a:spLocks noGrp="1"/>
          </p:cNvSpPr>
          <p:nvPr>
            <p:ph type="pic" sz="quarter" idx="12"/>
          </p:nvPr>
        </p:nvSpPr>
        <p:spPr>
          <a:xfrm>
            <a:off x="971550" y="1295399"/>
            <a:ext cx="2603965" cy="2880313"/>
          </a:xfrm>
          <a:prstGeom prst="rect">
            <a:avLst/>
          </a:prstGeom>
        </p:spPr>
        <p:txBody>
          <a:bodyPr vert="horz"/>
          <a:lstStyle>
            <a:lvl1pPr marL="0" indent="0">
              <a:buNone/>
              <a:defRPr sz="1900">
                <a:latin typeface="Arial" panose="020B0604020202020204" pitchFamily="34" charset="0"/>
                <a:cs typeface="Arial" panose="020B0604020202020204" pitchFamily="34" charset="0"/>
              </a:defRPr>
            </a:lvl1pPr>
          </a:lstStyle>
          <a:p>
            <a:pPr lvl="0"/>
            <a:endParaRPr lang="de-DE" noProof="0" dirty="0"/>
          </a:p>
        </p:txBody>
      </p:sp>
      <p:sp>
        <p:nvSpPr>
          <p:cNvPr id="9" name="Textplatzhalter 6">
            <a:extLst>
              <a:ext uri="{FF2B5EF4-FFF2-40B4-BE49-F238E27FC236}">
                <a16:creationId xmlns:a16="http://schemas.microsoft.com/office/drawing/2014/main" id="{389C19C7-F8DC-FB46-A5DE-AFA62745BD0A}"/>
              </a:ext>
            </a:extLst>
          </p:cNvPr>
          <p:cNvSpPr>
            <a:spLocks noGrp="1"/>
          </p:cNvSpPr>
          <p:nvPr>
            <p:ph type="body" sz="quarter" idx="14"/>
          </p:nvPr>
        </p:nvSpPr>
        <p:spPr>
          <a:xfrm>
            <a:off x="971550" y="663575"/>
            <a:ext cx="5527861" cy="342900"/>
          </a:xfrm>
          <a:prstGeom prst="rect">
            <a:avLst/>
          </a:prstGeom>
        </p:spPr>
        <p:txBody>
          <a:bodyPr vert="horz" lIns="0" tIns="0" rIns="0" bIns="0"/>
          <a:lstStyle>
            <a:lvl1pPr marL="0" indent="0">
              <a:spcBef>
                <a:spcPts val="0"/>
              </a:spcBef>
              <a:buNone/>
              <a:defRPr sz="2300" b="1">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11" name="Bildplatzhalter 5">
            <a:extLst>
              <a:ext uri="{FF2B5EF4-FFF2-40B4-BE49-F238E27FC236}">
                <a16:creationId xmlns:a16="http://schemas.microsoft.com/office/drawing/2014/main" id="{42013419-2524-8242-995B-47C1E14E67AA}"/>
              </a:ext>
            </a:extLst>
          </p:cNvPr>
          <p:cNvSpPr>
            <a:spLocks noGrp="1"/>
          </p:cNvSpPr>
          <p:nvPr>
            <p:ph type="pic" sz="quarter" idx="15"/>
          </p:nvPr>
        </p:nvSpPr>
        <p:spPr>
          <a:xfrm>
            <a:off x="4932364" y="1295398"/>
            <a:ext cx="2603965" cy="2880313"/>
          </a:xfrm>
          <a:prstGeom prst="rect">
            <a:avLst/>
          </a:prstGeom>
        </p:spPr>
        <p:txBody>
          <a:bodyPr vert="horz"/>
          <a:lstStyle>
            <a:lvl1pPr marL="0" indent="0">
              <a:buNone/>
              <a:defRPr sz="1900">
                <a:latin typeface="Arial" panose="020B0604020202020204" pitchFamily="34" charset="0"/>
                <a:cs typeface="Arial" panose="020B0604020202020204" pitchFamily="34" charset="0"/>
              </a:defRPr>
            </a:lvl1pPr>
          </a:lstStyle>
          <a:p>
            <a:pPr lvl="0"/>
            <a:endParaRPr lang="de-DE" noProof="0" dirty="0"/>
          </a:p>
        </p:txBody>
      </p:sp>
      <p:sp>
        <p:nvSpPr>
          <p:cNvPr id="16" name="Textplatzhalter 2">
            <a:extLst>
              <a:ext uri="{FF2B5EF4-FFF2-40B4-BE49-F238E27FC236}">
                <a16:creationId xmlns:a16="http://schemas.microsoft.com/office/drawing/2014/main" id="{B0109FE9-C55D-B949-9FF1-13B699A71752}"/>
              </a:ext>
            </a:extLst>
          </p:cNvPr>
          <p:cNvSpPr>
            <a:spLocks noGrp="1"/>
          </p:cNvSpPr>
          <p:nvPr>
            <p:ph type="body" sz="quarter" idx="18" hasCustomPrompt="1"/>
          </p:nvPr>
        </p:nvSpPr>
        <p:spPr>
          <a:xfrm>
            <a:off x="971551" y="4308050"/>
            <a:ext cx="2600450" cy="184942"/>
          </a:xfrm>
          <a:prstGeom prst="rect">
            <a:avLst/>
          </a:prstGeom>
        </p:spPr>
        <p:txBody>
          <a:bodyPr lIns="0" tIns="0" rIns="0" bIns="0"/>
          <a:lstStyle>
            <a:lvl1pPr marL="0" indent="0">
              <a:buFontTx/>
              <a:buNone/>
              <a:defRPr sz="1600">
                <a:solidFill>
                  <a:schemeClr val="tx2"/>
                </a:solidFill>
                <a:latin typeface="Arial" panose="020B0604020202020204" pitchFamily="34" charset="0"/>
                <a:cs typeface="Arial" panose="020B0604020202020204" pitchFamily="34" charset="0"/>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de-DE" dirty="0"/>
              <a:t>Bildunterschrift</a:t>
            </a:r>
          </a:p>
        </p:txBody>
      </p:sp>
      <p:sp>
        <p:nvSpPr>
          <p:cNvPr id="17" name="Textplatzhalter 2">
            <a:extLst>
              <a:ext uri="{FF2B5EF4-FFF2-40B4-BE49-F238E27FC236}">
                <a16:creationId xmlns:a16="http://schemas.microsoft.com/office/drawing/2014/main" id="{46A8EE62-3AF7-A44B-8E5E-83CD60CD5C47}"/>
              </a:ext>
            </a:extLst>
          </p:cNvPr>
          <p:cNvSpPr>
            <a:spLocks noGrp="1"/>
          </p:cNvSpPr>
          <p:nvPr>
            <p:ph type="body" sz="quarter" idx="19" hasCustomPrompt="1"/>
          </p:nvPr>
        </p:nvSpPr>
        <p:spPr>
          <a:xfrm>
            <a:off x="4933140" y="4308050"/>
            <a:ext cx="2600450" cy="184942"/>
          </a:xfrm>
          <a:prstGeom prst="rect">
            <a:avLst/>
          </a:prstGeom>
        </p:spPr>
        <p:txBody>
          <a:bodyPr lIns="0" tIns="0" rIns="0" bIns="0"/>
          <a:lstStyle>
            <a:lvl1pPr marL="0" indent="0">
              <a:buFontTx/>
              <a:buNone/>
              <a:defRPr sz="1600">
                <a:solidFill>
                  <a:schemeClr val="tx2"/>
                </a:solidFill>
                <a:latin typeface="Arial" panose="020B0604020202020204" pitchFamily="34" charset="0"/>
                <a:cs typeface="Arial" panose="020B0604020202020204" pitchFamily="34" charset="0"/>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de-DE" dirty="0"/>
              <a:t>Bildunterschrift</a:t>
            </a:r>
          </a:p>
        </p:txBody>
      </p:sp>
    </p:spTree>
    <p:extLst>
      <p:ext uri="{BB962C8B-B14F-4D97-AF65-F5344CB8AC3E}">
        <p14:creationId xmlns:p14="http://schemas.microsoft.com/office/powerpoint/2010/main" val="1736458237"/>
      </p:ext>
    </p:extLst>
  </p:cSld>
  <p:clrMapOvr>
    <a:masterClrMapping/>
  </p:clrMapOvr>
  <p:extLst>
    <p:ext uri="{DCECCB84-F9BA-43D5-87BE-67443E8EF086}">
      <p15:sldGuideLst xmlns:p15="http://schemas.microsoft.com/office/powerpoint/2012/main">
        <p15:guide id="1" orient="horz" pos="2731" userDrawn="1">
          <p15:clr>
            <a:srgbClr val="FBAE40"/>
          </p15:clr>
        </p15:guide>
        <p15:guide id="2" orient="horz" pos="291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fiken">
    <p:spTree>
      <p:nvGrpSpPr>
        <p:cNvPr id="1" name=""/>
        <p:cNvGrpSpPr/>
        <p:nvPr/>
      </p:nvGrpSpPr>
      <p:grpSpPr>
        <a:xfrm>
          <a:off x="0" y="0"/>
          <a:ext cx="0" cy="0"/>
          <a:chOff x="0" y="0"/>
          <a:chExt cx="0" cy="0"/>
        </a:xfrm>
      </p:grpSpPr>
      <p:sp>
        <p:nvSpPr>
          <p:cNvPr id="15" name="Textplatzhalter 6"/>
          <p:cNvSpPr>
            <a:spLocks noGrp="1"/>
          </p:cNvSpPr>
          <p:nvPr>
            <p:ph type="body" sz="quarter" idx="14"/>
          </p:nvPr>
        </p:nvSpPr>
        <p:spPr>
          <a:xfrm>
            <a:off x="971550" y="617855"/>
            <a:ext cx="6576733" cy="342900"/>
          </a:xfrm>
          <a:prstGeom prst="rect">
            <a:avLst/>
          </a:prstGeom>
        </p:spPr>
        <p:txBody>
          <a:bodyPr vert="horz" lIns="0" tIns="0" rIns="0" bIns="0"/>
          <a:lstStyle>
            <a:lvl1pPr marL="0" indent="0">
              <a:spcBef>
                <a:spcPts val="0"/>
              </a:spcBef>
              <a:buNone/>
              <a:defRPr sz="2300" b="1">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4" name="Diagrammplatzhalter 3">
            <a:extLst>
              <a:ext uri="{FF2B5EF4-FFF2-40B4-BE49-F238E27FC236}">
                <a16:creationId xmlns:a16="http://schemas.microsoft.com/office/drawing/2014/main" id="{34879D79-ED8E-C442-8DED-C6DE23461BBC}"/>
              </a:ext>
            </a:extLst>
          </p:cNvPr>
          <p:cNvSpPr>
            <a:spLocks noGrp="1"/>
          </p:cNvSpPr>
          <p:nvPr>
            <p:ph type="chart" sz="quarter" idx="18"/>
          </p:nvPr>
        </p:nvSpPr>
        <p:spPr>
          <a:xfrm>
            <a:off x="971551" y="1249680"/>
            <a:ext cx="3074520" cy="2879725"/>
          </a:xfrm>
          <a:prstGeom prst="rect">
            <a:avLst/>
          </a:prstGeom>
        </p:spPr>
        <p:txBody>
          <a:bodyPr/>
          <a:lstStyle>
            <a:lvl1pPr>
              <a:defRPr sz="1900">
                <a:latin typeface="Arial" panose="020B0604020202020204" pitchFamily="34" charset="0"/>
                <a:ea typeface="Fira Sans" panose="020B0503050000020004" pitchFamily="34" charset="0"/>
                <a:cs typeface="Arial" panose="020B0604020202020204" pitchFamily="34" charset="0"/>
              </a:defRPr>
            </a:lvl1pPr>
          </a:lstStyle>
          <a:p>
            <a:endParaRPr lang="de-DE" dirty="0"/>
          </a:p>
        </p:txBody>
      </p:sp>
      <p:sp>
        <p:nvSpPr>
          <p:cNvPr id="19" name="Diagrammplatzhalter 3">
            <a:extLst>
              <a:ext uri="{FF2B5EF4-FFF2-40B4-BE49-F238E27FC236}">
                <a16:creationId xmlns:a16="http://schemas.microsoft.com/office/drawing/2014/main" id="{0BF4F407-D991-3944-B834-9D39AD06CF7A}"/>
              </a:ext>
            </a:extLst>
          </p:cNvPr>
          <p:cNvSpPr>
            <a:spLocks noGrp="1"/>
          </p:cNvSpPr>
          <p:nvPr>
            <p:ph type="chart" sz="quarter" idx="19"/>
          </p:nvPr>
        </p:nvSpPr>
        <p:spPr>
          <a:xfrm>
            <a:off x="4524188" y="1249680"/>
            <a:ext cx="3024095" cy="2879725"/>
          </a:xfrm>
          <a:prstGeom prst="rect">
            <a:avLst/>
          </a:prstGeom>
        </p:spPr>
        <p:txBody>
          <a:bodyPr/>
          <a:lstStyle>
            <a:lvl1pPr>
              <a:defRPr sz="1900">
                <a:latin typeface="Arial" panose="020B0604020202020204" pitchFamily="34" charset="0"/>
                <a:ea typeface="Fira Sans" panose="020B0503050000020004" pitchFamily="34" charset="0"/>
                <a:cs typeface="Arial" panose="020B0604020202020204" pitchFamily="34" charset="0"/>
              </a:defRPr>
            </a:lvl1pPr>
          </a:lstStyle>
          <a:p>
            <a:endParaRPr lang="de-DE" dirty="0"/>
          </a:p>
        </p:txBody>
      </p:sp>
    </p:spTree>
    <p:extLst>
      <p:ext uri="{BB962C8B-B14F-4D97-AF65-F5344CB8AC3E}">
        <p14:creationId xmlns:p14="http://schemas.microsoft.com/office/powerpoint/2010/main" val="3233098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15" name="Textplatzhalter 6"/>
          <p:cNvSpPr>
            <a:spLocks noGrp="1"/>
          </p:cNvSpPr>
          <p:nvPr>
            <p:ph type="body" sz="quarter" idx="14"/>
          </p:nvPr>
        </p:nvSpPr>
        <p:spPr>
          <a:xfrm>
            <a:off x="971550" y="617855"/>
            <a:ext cx="6645420" cy="342900"/>
          </a:xfrm>
          <a:prstGeom prst="rect">
            <a:avLst/>
          </a:prstGeom>
        </p:spPr>
        <p:txBody>
          <a:bodyPr vert="horz" lIns="0" tIns="0" rIns="0" bIns="0"/>
          <a:lstStyle>
            <a:lvl1pPr marL="0" indent="0">
              <a:spcBef>
                <a:spcPts val="0"/>
              </a:spcBef>
              <a:buNone/>
              <a:defRPr sz="2600" b="1">
                <a:solidFill>
                  <a:schemeClr val="tx1"/>
                </a:solidFill>
                <a:latin typeface="+mj-lt"/>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8" name="Tabellenplatzhalter 7">
            <a:extLst>
              <a:ext uri="{FF2B5EF4-FFF2-40B4-BE49-F238E27FC236}">
                <a16:creationId xmlns:a16="http://schemas.microsoft.com/office/drawing/2014/main" id="{523358DF-D349-A544-A68A-E2102A7533B0}"/>
              </a:ext>
            </a:extLst>
          </p:cNvPr>
          <p:cNvSpPr>
            <a:spLocks noGrp="1"/>
          </p:cNvSpPr>
          <p:nvPr>
            <p:ph type="tbl" sz="quarter" idx="18"/>
          </p:nvPr>
        </p:nvSpPr>
        <p:spPr>
          <a:xfrm>
            <a:off x="971550" y="1249680"/>
            <a:ext cx="6582709" cy="2736850"/>
          </a:xfrm>
          <a:prstGeom prst="rect">
            <a:avLst/>
          </a:prstGeom>
        </p:spPr>
        <p:txBody>
          <a:bodyPr/>
          <a:lstStyle>
            <a:lvl1pPr>
              <a:defRPr sz="1900">
                <a:latin typeface="Arial" panose="020B0604020202020204" pitchFamily="34" charset="0"/>
                <a:cs typeface="Arial" panose="020B0604020202020204" pitchFamily="34" charset="0"/>
              </a:defRPr>
            </a:lvl1pPr>
          </a:lstStyle>
          <a:p>
            <a:endParaRPr lang="de-DE" dirty="0"/>
          </a:p>
        </p:txBody>
      </p:sp>
    </p:spTree>
    <p:extLst>
      <p:ext uri="{BB962C8B-B14F-4D97-AF65-F5344CB8AC3E}">
        <p14:creationId xmlns:p14="http://schemas.microsoft.com/office/powerpoint/2010/main" val="3531697220"/>
      </p:ext>
    </p:extLst>
  </p:cSld>
  <p:clrMapOvr>
    <a:masterClrMapping/>
  </p:clrMapOvr>
  <p:extLst>
    <p:ext uri="{DCECCB84-F9BA-43D5-87BE-67443E8EF086}">
      <p15:sldGuideLst xmlns:p15="http://schemas.microsoft.com/office/powerpoint/2012/main">
        <p15:guide id="1" orient="horz" pos="2777">
          <p15:clr>
            <a:srgbClr val="FBAE40"/>
          </p15:clr>
        </p15:guide>
        <p15:guide id="2" orient="horz" pos="289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30F63-7E8F-412C-87FA-EEF7393E42BC}"/>
              </a:ext>
            </a:extLst>
          </p:cNvPr>
          <p:cNvSpPr>
            <a:spLocks noGrp="1"/>
          </p:cNvSpPr>
          <p:nvPr>
            <p:ph type="ctrTitle"/>
          </p:nvPr>
        </p:nvSpPr>
        <p:spPr>
          <a:xfrm>
            <a:off x="1143000" y="841375"/>
            <a:ext cx="6858000" cy="17907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FB0B4FB-1041-4BB1-ACF3-BA997AFA33CC}"/>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7ACB582-2049-477F-9CA7-98344AB9B77D}"/>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5" name="Fußzeilenplatzhalter 4">
            <a:extLst>
              <a:ext uri="{FF2B5EF4-FFF2-40B4-BE49-F238E27FC236}">
                <a16:creationId xmlns:a16="http://schemas.microsoft.com/office/drawing/2014/main" id="{011B86AD-49E5-4410-9288-81E105DBE6B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D1B86FA-1837-4A54-B129-CB501B27F6D4}"/>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1571794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7C55B7-CE0D-4F82-A733-210C3AAED81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F3A49F1-ECBB-4A1B-8D63-2E504976567E}"/>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F0C74AB-1E2D-45C1-8D5B-B7D612E2BFBD}"/>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5" name="Fußzeilenplatzhalter 4">
            <a:extLst>
              <a:ext uri="{FF2B5EF4-FFF2-40B4-BE49-F238E27FC236}">
                <a16:creationId xmlns:a16="http://schemas.microsoft.com/office/drawing/2014/main" id="{CEF15304-824A-44D3-8363-43252EAFAB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13D06CB-6CC9-4BFE-A834-3952C2E6F1D6}"/>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748440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F17C8-CE78-4156-AE65-91B6A916DB1F}"/>
              </a:ext>
            </a:extLst>
          </p:cNvPr>
          <p:cNvSpPr>
            <a:spLocks noGrp="1"/>
          </p:cNvSpPr>
          <p:nvPr>
            <p:ph type="title"/>
          </p:nvPr>
        </p:nvSpPr>
        <p:spPr>
          <a:xfrm>
            <a:off x="623888" y="1282700"/>
            <a:ext cx="7886700" cy="2139950"/>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70BAA69-FC8F-488B-9AC7-4805114DF920}"/>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5A7A7A0-316E-4A3C-B357-AE294E9CC92E}"/>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5" name="Fußzeilenplatzhalter 4">
            <a:extLst>
              <a:ext uri="{FF2B5EF4-FFF2-40B4-BE49-F238E27FC236}">
                <a16:creationId xmlns:a16="http://schemas.microsoft.com/office/drawing/2014/main" id="{68F7F045-9F11-469E-828D-4D071782CD2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4811622-274A-4971-82E4-ACAB0ABB975B}"/>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3106556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66245-A110-453C-BC7D-D38BC6B662B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541BD39-4D4A-44F6-85C2-78FB01E20E03}"/>
              </a:ext>
            </a:extLst>
          </p:cNvPr>
          <p:cNvSpPr>
            <a:spLocks noGrp="1"/>
          </p:cNvSpPr>
          <p:nvPr>
            <p:ph sz="half" idx="1"/>
          </p:nvPr>
        </p:nvSpPr>
        <p:spPr>
          <a:xfrm>
            <a:off x="62865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13AA342-E8AC-449F-A2E6-6418A7CA6686}"/>
              </a:ext>
            </a:extLst>
          </p:cNvPr>
          <p:cNvSpPr>
            <a:spLocks noGrp="1"/>
          </p:cNvSpPr>
          <p:nvPr>
            <p:ph sz="half" idx="2"/>
          </p:nvPr>
        </p:nvSpPr>
        <p:spPr>
          <a:xfrm>
            <a:off x="464820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D32A8F0-1DEE-48AE-AEB7-0DD4FA233EEB}"/>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6" name="Fußzeilenplatzhalter 5">
            <a:extLst>
              <a:ext uri="{FF2B5EF4-FFF2-40B4-BE49-F238E27FC236}">
                <a16:creationId xmlns:a16="http://schemas.microsoft.com/office/drawing/2014/main" id="{F290879B-204E-4576-9A8A-270823E675C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0680798-D461-4511-8859-5106CC202497}"/>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2608260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169B0-B8B3-4170-AB71-9C6A6D1DC4A3}"/>
              </a:ext>
            </a:extLst>
          </p:cNvPr>
          <p:cNvSpPr>
            <a:spLocks noGrp="1"/>
          </p:cNvSpPr>
          <p:nvPr>
            <p:ph type="title"/>
          </p:nvPr>
        </p:nvSpPr>
        <p:spPr>
          <a:xfrm>
            <a:off x="630238" y="274638"/>
            <a:ext cx="7886700" cy="993775"/>
          </a:xfrm>
        </p:spPr>
        <p:txBody>
          <a:bodyPr/>
          <a:lstStyle/>
          <a:p>
            <a:r>
              <a:rPr lang="de-DE"/>
              <a:t>Mastertitelformat bearbeiten</a:t>
            </a:r>
          </a:p>
        </p:txBody>
      </p:sp>
      <p:sp>
        <p:nvSpPr>
          <p:cNvPr id="3" name="Textplatzhalter 2">
            <a:extLst>
              <a:ext uri="{FF2B5EF4-FFF2-40B4-BE49-F238E27FC236}">
                <a16:creationId xmlns:a16="http://schemas.microsoft.com/office/drawing/2014/main" id="{D8CFBFDB-588D-41E7-8FF4-8690771B4F7E}"/>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22547ED-D7F9-4CFD-B81B-2040134E16ED}"/>
              </a:ext>
            </a:extLst>
          </p:cNvPr>
          <p:cNvSpPr>
            <a:spLocks noGrp="1"/>
          </p:cNvSpPr>
          <p:nvPr>
            <p:ph sz="half" idx="2"/>
          </p:nvPr>
        </p:nvSpPr>
        <p:spPr>
          <a:xfrm>
            <a:off x="630238" y="1879600"/>
            <a:ext cx="3868737"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C89A16C-9A08-42F9-A7BC-46E773CD4C17}"/>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9DB1A82-1B62-406E-8293-8EAD5187A56B}"/>
              </a:ext>
            </a:extLst>
          </p:cNvPr>
          <p:cNvSpPr>
            <a:spLocks noGrp="1"/>
          </p:cNvSpPr>
          <p:nvPr>
            <p:ph sz="quarter" idx="4"/>
          </p:nvPr>
        </p:nvSpPr>
        <p:spPr>
          <a:xfrm>
            <a:off x="4629150" y="1879600"/>
            <a:ext cx="3887788"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C5C5E95-8B5D-4D17-9900-74C0E2B79AE1}"/>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8" name="Fußzeilenplatzhalter 7">
            <a:extLst>
              <a:ext uri="{FF2B5EF4-FFF2-40B4-BE49-F238E27FC236}">
                <a16:creationId xmlns:a16="http://schemas.microsoft.com/office/drawing/2014/main" id="{32F7F274-F050-44E7-89B0-22DE84215F7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1A8AA7C-C1F9-4597-BE3C-487F2BE047E8}"/>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4184841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F7A60C-3E61-48C0-AE9D-F7F2999894D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AD9967D-722D-4DB9-B742-2A1970D6E8D4}"/>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4" name="Fußzeilenplatzhalter 3">
            <a:extLst>
              <a:ext uri="{FF2B5EF4-FFF2-40B4-BE49-F238E27FC236}">
                <a16:creationId xmlns:a16="http://schemas.microsoft.com/office/drawing/2014/main" id="{10FA23C7-DC8C-4C86-AAEF-738BB95E033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5FCF78C-43E3-44D9-9FF6-B042C0414881}"/>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3772421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C134762-9F4D-49E9-AC71-91F5EF121698}"/>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3" name="Fußzeilenplatzhalter 2">
            <a:extLst>
              <a:ext uri="{FF2B5EF4-FFF2-40B4-BE49-F238E27FC236}">
                <a16:creationId xmlns:a16="http://schemas.microsoft.com/office/drawing/2014/main" id="{DC5C7A2A-5354-473B-A468-FBE737CCBF0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1225CA39-923D-4C8F-A9E9-131C5498259E}"/>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752963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C618C-8399-4D19-8406-8F3F59310191}"/>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935D2C9-A745-4E11-AECA-02A233646C79}"/>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33BD3B13-73FE-408D-A41D-B6DC08DBCF8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147E434-91F5-4987-9D53-614364D504D1}"/>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6" name="Fußzeilenplatzhalter 5">
            <a:extLst>
              <a:ext uri="{FF2B5EF4-FFF2-40B4-BE49-F238E27FC236}">
                <a16:creationId xmlns:a16="http://schemas.microsoft.com/office/drawing/2014/main" id="{1E60B4E2-3064-4F4C-B5A1-325DCF4DE3A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D3A5568-F52F-49F2-8E0F-9B609458DF14}"/>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1879129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89F53D-84F4-4908-82A4-AB2A9E3F0DB9}"/>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B39B040-8715-4145-A8CE-6FA968749134}"/>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143F2C7-5AD9-48DE-ADF6-EDAAA69A99CD}"/>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DEE1EC-1145-4C0F-9F60-658099804BA0}"/>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6" name="Fußzeilenplatzhalter 5">
            <a:extLst>
              <a:ext uri="{FF2B5EF4-FFF2-40B4-BE49-F238E27FC236}">
                <a16:creationId xmlns:a16="http://schemas.microsoft.com/office/drawing/2014/main" id="{C2ADB73E-51D3-4DA7-8E7F-2731F4143DD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21461B6-9FCA-4AFB-8E84-BC328AAA5557}"/>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20043865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50125B-9D99-45BA-A673-3F645A8DC47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CCE900B-B481-4096-89CB-9742695B6B8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A6C5564-9540-4E08-A03F-3B899AA069C1}"/>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5" name="Fußzeilenplatzhalter 4">
            <a:extLst>
              <a:ext uri="{FF2B5EF4-FFF2-40B4-BE49-F238E27FC236}">
                <a16:creationId xmlns:a16="http://schemas.microsoft.com/office/drawing/2014/main" id="{8AD5124B-2594-4152-9D01-1BE5DD3ADA7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349FB38-3A21-4AB3-BE45-C176D59CD34D}"/>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1563620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CD5C8CB-A778-4DAB-BA71-D19084F4BD06}"/>
              </a:ext>
            </a:extLst>
          </p:cNvPr>
          <p:cNvSpPr>
            <a:spLocks noGrp="1"/>
          </p:cNvSpPr>
          <p:nvPr>
            <p:ph type="title" orient="vert"/>
          </p:nvPr>
        </p:nvSpPr>
        <p:spPr>
          <a:xfrm>
            <a:off x="6543675" y="274638"/>
            <a:ext cx="1971675" cy="4357687"/>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0BA3EF5-D097-451D-A1EB-B30FBDEBFE3A}"/>
              </a:ext>
            </a:extLst>
          </p:cNvPr>
          <p:cNvSpPr>
            <a:spLocks noGrp="1"/>
          </p:cNvSpPr>
          <p:nvPr>
            <p:ph type="body" orient="vert" idx="1"/>
          </p:nvPr>
        </p:nvSpPr>
        <p:spPr>
          <a:xfrm>
            <a:off x="628650" y="274638"/>
            <a:ext cx="5762625" cy="43576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624011-83E9-4FC4-A8FA-DE27BBC59E81}"/>
              </a:ext>
            </a:extLst>
          </p:cNvPr>
          <p:cNvSpPr>
            <a:spLocks noGrp="1"/>
          </p:cNvSpPr>
          <p:nvPr>
            <p:ph type="dt" sz="half" idx="10"/>
          </p:nvPr>
        </p:nvSpPr>
        <p:spPr/>
        <p:txBody>
          <a:bodyPr/>
          <a:lstStyle/>
          <a:p>
            <a:fld id="{8ACB0CA2-736A-44DC-BB4A-B1C9AE61269E}" type="datetimeFigureOut">
              <a:rPr lang="de-DE" smtClean="0"/>
              <a:t>09.03.2022</a:t>
            </a:fld>
            <a:endParaRPr lang="de-DE"/>
          </a:p>
        </p:txBody>
      </p:sp>
      <p:sp>
        <p:nvSpPr>
          <p:cNvPr id="5" name="Fußzeilenplatzhalter 4">
            <a:extLst>
              <a:ext uri="{FF2B5EF4-FFF2-40B4-BE49-F238E27FC236}">
                <a16:creationId xmlns:a16="http://schemas.microsoft.com/office/drawing/2014/main" id="{20F3A8B6-4934-4865-925F-B586611CE26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D4531C2-5B4F-4ABE-B644-84A2AF61C36B}"/>
              </a:ext>
            </a:extLst>
          </p:cNvPr>
          <p:cNvSpPr>
            <a:spLocks noGrp="1"/>
          </p:cNvSpPr>
          <p:nvPr>
            <p:ph type="sldNum" sz="quarter" idx="12"/>
          </p:nvPr>
        </p:nvSpPr>
        <p:spPr/>
        <p:txBody>
          <a:bodyPr/>
          <a:lstStyle/>
          <a:p>
            <a:fld id="{7847E2C8-5477-4020-918C-9E03EDD76F4B}" type="slidenum">
              <a:rPr lang="de-DE" smtClean="0"/>
              <a:t>‹Nr.›</a:t>
            </a:fld>
            <a:endParaRPr lang="de-DE"/>
          </a:p>
        </p:txBody>
      </p:sp>
    </p:spTree>
    <p:extLst>
      <p:ext uri="{BB962C8B-B14F-4D97-AF65-F5344CB8AC3E}">
        <p14:creationId xmlns:p14="http://schemas.microsoft.com/office/powerpoint/2010/main" val="23471506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AB9A80-6656-45CE-946F-29994AB1F6E4}"/>
              </a:ext>
            </a:extLst>
          </p:cNvPr>
          <p:cNvSpPr>
            <a:spLocks noGrp="1"/>
          </p:cNvSpPr>
          <p:nvPr>
            <p:ph type="ctrTitle"/>
          </p:nvPr>
        </p:nvSpPr>
        <p:spPr>
          <a:xfrm>
            <a:off x="1143000" y="841375"/>
            <a:ext cx="6858000" cy="17907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A864943-9063-4659-ACD0-F4BDE0C63F51}"/>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BB5831A-8A52-4934-B534-7CE490B26C4F}"/>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5" name="Fußzeilenplatzhalter 4">
            <a:extLst>
              <a:ext uri="{FF2B5EF4-FFF2-40B4-BE49-F238E27FC236}">
                <a16:creationId xmlns:a16="http://schemas.microsoft.com/office/drawing/2014/main" id="{48B81969-1ABB-4B91-B563-C595B4FF331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C8BA8A1-18F9-498F-803C-6E0DF5A3C946}"/>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3563619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3A9018-F8F0-4FF9-A97A-8DEF6D97BFB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7AE7B1C-2E2B-4B1A-9756-E7561E17158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4DD46A4-BFA1-44D5-A86A-87A127DFB644}"/>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5" name="Fußzeilenplatzhalter 4">
            <a:extLst>
              <a:ext uri="{FF2B5EF4-FFF2-40B4-BE49-F238E27FC236}">
                <a16:creationId xmlns:a16="http://schemas.microsoft.com/office/drawing/2014/main" id="{46BD001C-10BC-4B35-91D7-36A7C5A910D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C4EACEC-5D48-4CB0-B6BA-5F074081F64B}"/>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11953643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71F1E8-E6F8-4767-86D0-29AEEA348177}"/>
              </a:ext>
            </a:extLst>
          </p:cNvPr>
          <p:cNvSpPr>
            <a:spLocks noGrp="1"/>
          </p:cNvSpPr>
          <p:nvPr>
            <p:ph type="title"/>
          </p:nvPr>
        </p:nvSpPr>
        <p:spPr>
          <a:xfrm>
            <a:off x="623888" y="1282700"/>
            <a:ext cx="7886700" cy="2139950"/>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92BE5B-903A-4DFF-A269-AF6A4E4345CB}"/>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E7DD2F7-6DD1-424F-A831-3A1402E7B843}"/>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5" name="Fußzeilenplatzhalter 4">
            <a:extLst>
              <a:ext uri="{FF2B5EF4-FFF2-40B4-BE49-F238E27FC236}">
                <a16:creationId xmlns:a16="http://schemas.microsoft.com/office/drawing/2014/main" id="{ECB9D1F1-6E6D-449B-9EBC-DE85B0AFBB1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2160BD7-F1B0-4146-94DD-943422D96BD5}"/>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3906462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40BCAA-80F4-4478-AD62-60F91FC1097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4DC811C-75AE-4701-9432-966EB6F002DE}"/>
              </a:ext>
            </a:extLst>
          </p:cNvPr>
          <p:cNvSpPr>
            <a:spLocks noGrp="1"/>
          </p:cNvSpPr>
          <p:nvPr>
            <p:ph sz="half" idx="1"/>
          </p:nvPr>
        </p:nvSpPr>
        <p:spPr>
          <a:xfrm>
            <a:off x="62865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CEA6A6C-15AA-40E3-9458-E4C09CACB9F9}"/>
              </a:ext>
            </a:extLst>
          </p:cNvPr>
          <p:cNvSpPr>
            <a:spLocks noGrp="1"/>
          </p:cNvSpPr>
          <p:nvPr>
            <p:ph sz="half" idx="2"/>
          </p:nvPr>
        </p:nvSpPr>
        <p:spPr>
          <a:xfrm>
            <a:off x="464820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BB97E36-37FE-4182-8CF5-EC8C266089BE}"/>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6" name="Fußzeilenplatzhalter 5">
            <a:extLst>
              <a:ext uri="{FF2B5EF4-FFF2-40B4-BE49-F238E27FC236}">
                <a16:creationId xmlns:a16="http://schemas.microsoft.com/office/drawing/2014/main" id="{88D9655F-0100-40B9-A209-CF49DE6FF97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07D8DE2-405A-44E0-ABA7-4E5705C949FE}"/>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2204596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23E861-0CE6-4A5A-A15A-5DF317F046F3}"/>
              </a:ext>
            </a:extLst>
          </p:cNvPr>
          <p:cNvSpPr>
            <a:spLocks noGrp="1"/>
          </p:cNvSpPr>
          <p:nvPr>
            <p:ph type="title"/>
          </p:nvPr>
        </p:nvSpPr>
        <p:spPr>
          <a:xfrm>
            <a:off x="630238" y="274638"/>
            <a:ext cx="7886700" cy="993775"/>
          </a:xfrm>
        </p:spPr>
        <p:txBody>
          <a:bodyPr/>
          <a:lstStyle/>
          <a:p>
            <a:r>
              <a:rPr lang="de-DE"/>
              <a:t>Mastertitelformat bearbeiten</a:t>
            </a:r>
          </a:p>
        </p:txBody>
      </p:sp>
      <p:sp>
        <p:nvSpPr>
          <p:cNvPr id="3" name="Textplatzhalter 2">
            <a:extLst>
              <a:ext uri="{FF2B5EF4-FFF2-40B4-BE49-F238E27FC236}">
                <a16:creationId xmlns:a16="http://schemas.microsoft.com/office/drawing/2014/main" id="{DA177240-D8AD-417E-977D-4355556BF045}"/>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2CC7F7A-07D4-48CF-8905-9BCC8FC11E9D}"/>
              </a:ext>
            </a:extLst>
          </p:cNvPr>
          <p:cNvSpPr>
            <a:spLocks noGrp="1"/>
          </p:cNvSpPr>
          <p:nvPr>
            <p:ph sz="half" idx="2"/>
          </p:nvPr>
        </p:nvSpPr>
        <p:spPr>
          <a:xfrm>
            <a:off x="630238" y="1879600"/>
            <a:ext cx="3868737"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1959FD2C-4922-48FA-A74C-F2051FF91DF0}"/>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ACD4C03-DEBE-476F-8570-6B595B1A3EC9}"/>
              </a:ext>
            </a:extLst>
          </p:cNvPr>
          <p:cNvSpPr>
            <a:spLocks noGrp="1"/>
          </p:cNvSpPr>
          <p:nvPr>
            <p:ph sz="quarter" idx="4"/>
          </p:nvPr>
        </p:nvSpPr>
        <p:spPr>
          <a:xfrm>
            <a:off x="4629150" y="1879600"/>
            <a:ext cx="3887788"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A5E8B77-78A7-4098-B9E1-DBEC8421BF34}"/>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8" name="Fußzeilenplatzhalter 7">
            <a:extLst>
              <a:ext uri="{FF2B5EF4-FFF2-40B4-BE49-F238E27FC236}">
                <a16:creationId xmlns:a16="http://schemas.microsoft.com/office/drawing/2014/main" id="{B5734EC3-C01E-44D2-B546-50A9555ACF3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63A31936-7F69-476D-BF26-CB425C89A7E0}"/>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3582580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144E26-FFB7-4937-AD8B-137136642BD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5D90F7A-DACA-4CFE-B764-248D9210EF9B}"/>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4" name="Fußzeilenplatzhalter 3">
            <a:extLst>
              <a:ext uri="{FF2B5EF4-FFF2-40B4-BE49-F238E27FC236}">
                <a16:creationId xmlns:a16="http://schemas.microsoft.com/office/drawing/2014/main" id="{9C857594-9200-4411-A383-12E438D2915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C8B7EF5A-C5B0-435F-B394-F04BE668287F}"/>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36570291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8241682-03D1-45A4-AE8C-591BE10BD29E}"/>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3" name="Fußzeilenplatzhalter 2">
            <a:extLst>
              <a:ext uri="{FF2B5EF4-FFF2-40B4-BE49-F238E27FC236}">
                <a16:creationId xmlns:a16="http://schemas.microsoft.com/office/drawing/2014/main" id="{6D109ECD-9450-4EE5-8FCC-8B6C45401C7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FD0694C-4FC0-4840-B4A2-08DF4B1C57B6}"/>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3929207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559AA-A20C-4034-B233-5843EF6B9932}"/>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3726003-7028-4330-B5A0-948F6AF43ECC}"/>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78A65E-A040-4C08-922F-BD16E90FC9F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F23EE32-EFEA-4F94-98DE-AC155A1D6FCF}"/>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6" name="Fußzeilenplatzhalter 5">
            <a:extLst>
              <a:ext uri="{FF2B5EF4-FFF2-40B4-BE49-F238E27FC236}">
                <a16:creationId xmlns:a16="http://schemas.microsoft.com/office/drawing/2014/main" id="{932C381A-11DB-4881-90B2-1F1C976AD12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DE98F83-6AC9-49A2-8A0A-0F4F41FA765B}"/>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7536146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02F224-DD9B-4EE4-BBA4-437E417ECD04}"/>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35B58E6-8C2E-47E6-8384-88FE3951E362}"/>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0D7C9EE-3C57-4BF4-99B4-F40631361D92}"/>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04E8D20-3647-420D-A57D-A3DE42F9C7B2}"/>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6" name="Fußzeilenplatzhalter 5">
            <a:extLst>
              <a:ext uri="{FF2B5EF4-FFF2-40B4-BE49-F238E27FC236}">
                <a16:creationId xmlns:a16="http://schemas.microsoft.com/office/drawing/2014/main" id="{ECCF3B70-BF1A-40E0-823C-4E7DC8352BF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D995C25-0B68-4A76-A327-2FF4FEDDDBE8}"/>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134028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63981C-C883-4FC5-9FA0-E63F30A087A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6999ED3-B4E7-48DF-B563-C0A36DAEFCF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465E2E5-1DC6-4E4E-AC7D-422B427B94BB}"/>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5" name="Fußzeilenplatzhalter 4">
            <a:extLst>
              <a:ext uri="{FF2B5EF4-FFF2-40B4-BE49-F238E27FC236}">
                <a16:creationId xmlns:a16="http://schemas.microsoft.com/office/drawing/2014/main" id="{AC1F1818-312C-4DEB-850C-726E081A8AE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7C6F1DB-2B35-47F0-9DC2-4C2562841C5E}"/>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34856923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DFDB47B-D5F2-4CD9-A65A-65A79312E476}"/>
              </a:ext>
            </a:extLst>
          </p:cNvPr>
          <p:cNvSpPr>
            <a:spLocks noGrp="1"/>
          </p:cNvSpPr>
          <p:nvPr>
            <p:ph type="title" orient="vert"/>
          </p:nvPr>
        </p:nvSpPr>
        <p:spPr>
          <a:xfrm>
            <a:off x="6543675" y="274638"/>
            <a:ext cx="1971675" cy="4357687"/>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832EFD9-3701-4439-84E0-BB8D6B4CD157}"/>
              </a:ext>
            </a:extLst>
          </p:cNvPr>
          <p:cNvSpPr>
            <a:spLocks noGrp="1"/>
          </p:cNvSpPr>
          <p:nvPr>
            <p:ph type="body" orient="vert" idx="1"/>
          </p:nvPr>
        </p:nvSpPr>
        <p:spPr>
          <a:xfrm>
            <a:off x="628650" y="274638"/>
            <a:ext cx="5762625" cy="43576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9BA8FCF-F455-4E1A-993A-BBE448EC1A84}"/>
              </a:ext>
            </a:extLst>
          </p:cNvPr>
          <p:cNvSpPr>
            <a:spLocks noGrp="1"/>
          </p:cNvSpPr>
          <p:nvPr>
            <p:ph type="dt" sz="half" idx="10"/>
          </p:nvPr>
        </p:nvSpPr>
        <p:spPr/>
        <p:txBody>
          <a:bodyPr/>
          <a:lstStyle/>
          <a:p>
            <a:fld id="{44F3AD6B-AB68-4A2E-9CD1-BB4BEA3E3DF7}" type="datetimeFigureOut">
              <a:rPr lang="de-DE" smtClean="0"/>
              <a:t>09.03.2022</a:t>
            </a:fld>
            <a:endParaRPr lang="de-DE"/>
          </a:p>
        </p:txBody>
      </p:sp>
      <p:sp>
        <p:nvSpPr>
          <p:cNvPr id="5" name="Fußzeilenplatzhalter 4">
            <a:extLst>
              <a:ext uri="{FF2B5EF4-FFF2-40B4-BE49-F238E27FC236}">
                <a16:creationId xmlns:a16="http://schemas.microsoft.com/office/drawing/2014/main" id="{733BBE19-E7DD-469D-9ECD-1842A2E112C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D43D79F-7EDA-4A3F-84A8-29015F90430C}"/>
              </a:ext>
            </a:extLst>
          </p:cNvPr>
          <p:cNvSpPr>
            <a:spLocks noGrp="1"/>
          </p:cNvSpPr>
          <p:nvPr>
            <p:ph type="sldNum" sz="quarter" idx="12"/>
          </p:nvPr>
        </p:nvSpPr>
        <p:spPr/>
        <p:txBody>
          <a:bodyPr/>
          <a:lstStyle/>
          <a:p>
            <a:fld id="{1A3D4ADE-EE04-48E5-971E-2D6B2DE7754F}" type="slidenum">
              <a:rPr lang="de-DE" smtClean="0"/>
              <a:t>‹Nr.›</a:t>
            </a:fld>
            <a:endParaRPr lang="de-DE"/>
          </a:p>
        </p:txBody>
      </p:sp>
    </p:spTree>
    <p:extLst>
      <p:ext uri="{BB962C8B-B14F-4D97-AF65-F5344CB8AC3E}">
        <p14:creationId xmlns:p14="http://schemas.microsoft.com/office/powerpoint/2010/main" val="29338976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renn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9DF5258E-1357-E14B-B44C-7D92F3E5894F}"/>
              </a:ext>
            </a:extLst>
          </p:cNvPr>
          <p:cNvSpPr/>
          <p:nvPr userDrawn="1"/>
        </p:nvSpPr>
        <p:spPr>
          <a:xfrm>
            <a:off x="-39119" y="-44009"/>
            <a:ext cx="9246687" cy="522234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Textplatzhalter 5"/>
          <p:cNvSpPr>
            <a:spLocks noGrp="1"/>
          </p:cNvSpPr>
          <p:nvPr>
            <p:ph type="body" sz="quarter" idx="12"/>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9" name="Textplatzhalter 9"/>
          <p:cNvSpPr>
            <a:spLocks noGrp="1"/>
          </p:cNvSpPr>
          <p:nvPr>
            <p:ph type="body" sz="quarter" idx="13"/>
          </p:nvPr>
        </p:nvSpPr>
        <p:spPr>
          <a:xfrm>
            <a:off x="960728" y="2426661"/>
            <a:ext cx="7434000" cy="381000"/>
          </a:xfrm>
          <a:prstGeom prst="rect">
            <a:avLst/>
          </a:prstGeom>
        </p:spPr>
        <p:txBody>
          <a:bodyPr vert="horz" lIns="0" tIns="0" rIns="0" bIns="0"/>
          <a:lstStyle>
            <a:lvl1pPr marL="0" indent="0">
              <a:spcBef>
                <a:spcPts val="0"/>
              </a:spcBef>
              <a:buNone/>
              <a:defRPr sz="23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Mastertextformat bearbeiten</a:t>
            </a:r>
          </a:p>
        </p:txBody>
      </p:sp>
      <p:sp>
        <p:nvSpPr>
          <p:cNvPr id="15" name="Textfeld 14">
            <a:extLst>
              <a:ext uri="{FF2B5EF4-FFF2-40B4-BE49-F238E27FC236}">
                <a16:creationId xmlns:a16="http://schemas.microsoft.com/office/drawing/2014/main" id="{F79CB8E5-9732-4048-BEB4-F154CF925930}"/>
              </a:ext>
            </a:extLst>
          </p:cNvPr>
          <p:cNvSpPr txBox="1"/>
          <p:nvPr userDrawn="1"/>
        </p:nvSpPr>
        <p:spPr>
          <a:xfrm>
            <a:off x="971550" y="4850651"/>
            <a:ext cx="2706624" cy="169277"/>
          </a:xfrm>
          <a:prstGeom prst="rect">
            <a:avLst/>
          </a:prstGeom>
          <a:noFill/>
        </p:spPr>
        <p:txBody>
          <a:bodyPr wrap="square" lIns="0" tIns="0" rIns="0" bIns="0" rtlCol="0">
            <a:spAutoFit/>
          </a:bodyPr>
          <a:lstStyle/>
          <a:p>
            <a:r>
              <a:rPr lang="de-DE" sz="1100" dirty="0">
                <a:solidFill>
                  <a:schemeClr val="bg1"/>
                </a:solidFill>
                <a:latin typeface="Arial" panose="020B0604020202020204" pitchFamily="34" charset="0"/>
                <a:ea typeface="Fira Sans" panose="020B0503050000020004" pitchFamily="34" charset="0"/>
                <a:cs typeface="Arial" panose="020B0604020202020204" pitchFamily="34" charset="0"/>
              </a:rPr>
              <a:t>Hochschule Weihenstephan-</a:t>
            </a:r>
            <a:r>
              <a:rPr lang="de-DE" sz="1100" dirty="0" err="1">
                <a:solidFill>
                  <a:schemeClr val="bg1"/>
                </a:solidFill>
                <a:latin typeface="Arial" panose="020B0604020202020204" pitchFamily="34" charset="0"/>
                <a:ea typeface="Fira Sans" panose="020B0503050000020004" pitchFamily="34" charset="0"/>
                <a:cs typeface="Arial" panose="020B0604020202020204" pitchFamily="34" charset="0"/>
              </a:rPr>
              <a:t>Triesdorf</a:t>
            </a:r>
            <a:endParaRPr lang="de-DE" sz="1100" dirty="0">
              <a:solidFill>
                <a:schemeClr val="bg1"/>
              </a:solidFill>
              <a:latin typeface="Arial" panose="020B0604020202020204" pitchFamily="34" charset="0"/>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35050412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enn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9DF5258E-1357-E14B-B44C-7D92F3E5894F}"/>
              </a:ext>
            </a:extLst>
          </p:cNvPr>
          <p:cNvSpPr/>
          <p:nvPr userDrawn="1"/>
        </p:nvSpPr>
        <p:spPr>
          <a:xfrm>
            <a:off x="-39119" y="-44009"/>
            <a:ext cx="9246687" cy="522234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Textplatzhalter 5"/>
          <p:cNvSpPr>
            <a:spLocks noGrp="1"/>
          </p:cNvSpPr>
          <p:nvPr>
            <p:ph type="body" sz="quarter" idx="12"/>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
        <p:nvSpPr>
          <p:cNvPr id="9" name="Textplatzhalter 9"/>
          <p:cNvSpPr>
            <a:spLocks noGrp="1"/>
          </p:cNvSpPr>
          <p:nvPr>
            <p:ph type="body" sz="quarter" idx="13"/>
          </p:nvPr>
        </p:nvSpPr>
        <p:spPr>
          <a:xfrm>
            <a:off x="960728" y="2426661"/>
            <a:ext cx="7434000" cy="381000"/>
          </a:xfrm>
          <a:prstGeom prst="rect">
            <a:avLst/>
          </a:prstGeom>
        </p:spPr>
        <p:txBody>
          <a:bodyPr vert="horz" lIns="0" tIns="0" rIns="0" bIns="0"/>
          <a:lstStyle>
            <a:lvl1pPr marL="0" indent="0">
              <a:spcBef>
                <a:spcPts val="0"/>
              </a:spcBef>
              <a:buNone/>
              <a:defRPr sz="23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Mastertextformat bearbeiten</a:t>
            </a:r>
          </a:p>
        </p:txBody>
      </p:sp>
      <p:pic>
        <p:nvPicPr>
          <p:cNvPr id="4" name="Grafik 3">
            <a:extLst>
              <a:ext uri="{FF2B5EF4-FFF2-40B4-BE49-F238E27FC236}">
                <a16:creationId xmlns:a16="http://schemas.microsoft.com/office/drawing/2014/main" id="{133F8556-4BDC-214D-9518-F6B8B143E53A}"/>
              </a:ext>
            </a:extLst>
          </p:cNvPr>
          <p:cNvPicPr>
            <a:picLocks noChangeAspect="1"/>
          </p:cNvPicPr>
          <p:nvPr userDrawn="1"/>
        </p:nvPicPr>
        <p:blipFill>
          <a:blip r:embed="rId2"/>
          <a:srcRect/>
          <a:stretch/>
        </p:blipFill>
        <p:spPr>
          <a:xfrm>
            <a:off x="960728" y="3702270"/>
            <a:ext cx="3190746" cy="1071794"/>
          </a:xfrm>
          <a:prstGeom prst="rect">
            <a:avLst/>
          </a:prstGeom>
        </p:spPr>
      </p:pic>
    </p:spTree>
    <p:extLst>
      <p:ext uri="{BB962C8B-B14F-4D97-AF65-F5344CB8AC3E}">
        <p14:creationId xmlns:p14="http://schemas.microsoft.com/office/powerpoint/2010/main" val="900082799"/>
      </p:ext>
    </p:extLst>
  </p:cSld>
  <p:clrMapOvr>
    <a:masterClrMapping/>
  </p:clrMapOvr>
  <p:extLst>
    <p:ext uri="{DCECCB84-F9BA-43D5-87BE-67443E8EF086}">
      <p15:sldGuideLst xmlns:p15="http://schemas.microsoft.com/office/powerpoint/2012/main">
        <p15:guide id="1" pos="61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renn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9DF5258E-1357-E14B-B44C-7D92F3E5894F}"/>
              </a:ext>
            </a:extLst>
          </p:cNvPr>
          <p:cNvSpPr/>
          <p:nvPr userDrawn="1"/>
        </p:nvSpPr>
        <p:spPr>
          <a:xfrm>
            <a:off x="-39119" y="-44009"/>
            <a:ext cx="9246687" cy="522234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Textplatzhalter 5"/>
          <p:cNvSpPr>
            <a:spLocks noGrp="1"/>
          </p:cNvSpPr>
          <p:nvPr>
            <p:ph type="body" sz="quarter" idx="12"/>
          </p:nvPr>
        </p:nvSpPr>
        <p:spPr>
          <a:xfrm>
            <a:off x="960728" y="1769435"/>
            <a:ext cx="7434000" cy="452438"/>
          </a:xfrm>
          <a:prstGeom prst="rect">
            <a:avLst/>
          </a:prstGeom>
        </p:spPr>
        <p:txBody>
          <a:bodyPr vert="horz" wrap="none" lIns="0" tIns="0" rIns="0" bIns="0"/>
          <a:lstStyle>
            <a:lvl1pPr marL="0" indent="0">
              <a:spcBef>
                <a:spcPts val="0"/>
              </a:spcBef>
              <a:buNone/>
              <a:defRPr sz="4800" b="1">
                <a:solidFill>
                  <a:schemeClr val="bg1"/>
                </a:solidFill>
                <a:latin typeface="+mj-lt"/>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Mastertextformat bearbeiten</a:t>
            </a:r>
          </a:p>
        </p:txBody>
      </p:sp>
    </p:spTree>
    <p:extLst>
      <p:ext uri="{BB962C8B-B14F-4D97-AF65-F5344CB8AC3E}">
        <p14:creationId xmlns:p14="http://schemas.microsoft.com/office/powerpoint/2010/main" val="3980592221"/>
      </p:ext>
    </p:extLst>
  </p:cSld>
  <p:clrMapOvr>
    <a:masterClrMapping/>
  </p:clrMapOvr>
  <p:extLst>
    <p:ext uri="{DCECCB84-F9BA-43D5-87BE-67443E8EF086}">
      <p15:sldGuideLst xmlns:p15="http://schemas.microsoft.com/office/powerpoint/2012/main">
        <p15:guide id="1" pos="61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elfolie_mit_Bi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164431E-EAC1-CB49-AA70-9F75F51F7448}"/>
              </a:ext>
            </a:extLst>
          </p:cNvPr>
          <p:cNvSpPr>
            <a:spLocks noGrp="1"/>
          </p:cNvSpPr>
          <p:nvPr>
            <p:ph type="pic" sz="quarter" idx="18" hasCustomPrompt="1"/>
          </p:nvPr>
        </p:nvSpPr>
        <p:spPr>
          <a:xfrm>
            <a:off x="576262" y="1058863"/>
            <a:ext cx="7956551" cy="3565525"/>
          </a:xfrm>
          <a:prstGeom prst="rect">
            <a:avLst/>
          </a:prstGeom>
        </p:spPr>
        <p:txBody>
          <a:bodyPr/>
          <a:lstStyle>
            <a:lvl1pPr marL="0" indent="0">
              <a:buNone/>
              <a:defRPr sz="1400">
                <a:latin typeface="Arial" panose="020B0604020202020204" pitchFamily="34" charset="0"/>
                <a:cs typeface="Arial" panose="020B0604020202020204" pitchFamily="34" charset="0"/>
              </a:defRPr>
            </a:lvl1pPr>
          </a:lstStyle>
          <a:p>
            <a:r>
              <a:rPr lang="de-DE" dirty="0"/>
              <a:t>Hintergrundbild über diesen Platzhalter hinzufügen. Falls kein Hintergrundbild vorhanden ist, bitte eine der anderen Titelfolien verwenden</a:t>
            </a:r>
          </a:p>
        </p:txBody>
      </p:sp>
      <p:sp>
        <p:nvSpPr>
          <p:cNvPr id="11" name="Content Placeholder 10">
            <a:extLst>
              <a:ext uri="{FF2B5EF4-FFF2-40B4-BE49-F238E27FC236}">
                <a16:creationId xmlns:a16="http://schemas.microsoft.com/office/drawing/2014/main" id="{022F645E-E365-024D-AD0E-0205983FBBA8}"/>
              </a:ext>
            </a:extLst>
          </p:cNvPr>
          <p:cNvSpPr>
            <a:spLocks noGrp="1"/>
          </p:cNvSpPr>
          <p:nvPr>
            <p:ph sz="quarter" idx="19" hasCustomPrompt="1"/>
          </p:nvPr>
        </p:nvSpPr>
        <p:spPr>
          <a:xfrm>
            <a:off x="-358890" y="1579048"/>
            <a:ext cx="3925888" cy="39243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vert="vert270"/>
          <a:lstStyle>
            <a:lvl1pPr marL="0" indent="0">
              <a:buFontTx/>
              <a:buNone/>
              <a:defRPr sz="1200">
                <a:latin typeface="Arial" panose="020B0604020202020204" pitchFamily="34" charset="0"/>
                <a:cs typeface="Arial" panose="020B0604020202020204" pitchFamily="34" charset="0"/>
              </a:defRPr>
            </a:lvl1pPr>
          </a:lstStyle>
          <a:p>
            <a:pPr lvl="0"/>
            <a:r>
              <a:rPr lang="de-DE" dirty="0"/>
              <a:t>Bitte hier nichts einfügen.</a:t>
            </a:r>
          </a:p>
        </p:txBody>
      </p:sp>
      <p:sp>
        <p:nvSpPr>
          <p:cNvPr id="14" name="Textplatzhalter 9">
            <a:extLst>
              <a:ext uri="{FF2B5EF4-FFF2-40B4-BE49-F238E27FC236}">
                <a16:creationId xmlns:a16="http://schemas.microsoft.com/office/drawing/2014/main" id="{61193814-994C-3040-A597-729DEBEC2059}"/>
              </a:ext>
            </a:extLst>
          </p:cNvPr>
          <p:cNvSpPr>
            <a:spLocks noGrp="1"/>
          </p:cNvSpPr>
          <p:nvPr>
            <p:ph type="body" sz="quarter" idx="17" hasCustomPrompt="1"/>
          </p:nvPr>
        </p:nvSpPr>
        <p:spPr>
          <a:xfrm>
            <a:off x="971551" y="4287986"/>
            <a:ext cx="2450076"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
        <p:nvSpPr>
          <p:cNvPr id="7" name="Textplatzhalter 9"/>
          <p:cNvSpPr>
            <a:spLocks noGrp="1"/>
          </p:cNvSpPr>
          <p:nvPr>
            <p:ph type="body" sz="quarter" idx="14" hasCustomPrompt="1"/>
          </p:nvPr>
        </p:nvSpPr>
        <p:spPr>
          <a:xfrm>
            <a:off x="971551" y="3912118"/>
            <a:ext cx="3796710"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9" name="Textplatzhalter 9"/>
          <p:cNvSpPr>
            <a:spLocks noGrp="1"/>
          </p:cNvSpPr>
          <p:nvPr>
            <p:ph type="body" sz="quarter" idx="13" hasCustomPrompt="1"/>
          </p:nvPr>
        </p:nvSpPr>
        <p:spPr>
          <a:xfrm>
            <a:off x="960728" y="2426661"/>
            <a:ext cx="7434000"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sp>
        <p:nvSpPr>
          <p:cNvPr id="8" name="Textplatzhalter 5"/>
          <p:cNvSpPr>
            <a:spLocks noGrp="1"/>
          </p:cNvSpPr>
          <p:nvPr>
            <p:ph type="body" sz="quarter" idx="12" hasCustomPrompt="1"/>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Tree>
    <p:extLst>
      <p:ext uri="{BB962C8B-B14F-4D97-AF65-F5344CB8AC3E}">
        <p14:creationId xmlns:p14="http://schemas.microsoft.com/office/powerpoint/2010/main" val="1288915393"/>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guide id="3" pos="5375">
          <p15:clr>
            <a:srgbClr val="FBAE40"/>
          </p15:clr>
        </p15:guide>
        <p15:guide id="4" orient="horz" pos="2913">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elfolie_mit_Keyvisual_im_Passe">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D91F386-E352-7F4D-89FB-D623A1C7FC91}"/>
              </a:ext>
            </a:extLst>
          </p:cNvPr>
          <p:cNvPicPr>
            <a:picLocks noChangeAspect="1"/>
          </p:cNvPicPr>
          <p:nvPr userDrawn="1"/>
        </p:nvPicPr>
        <p:blipFill rotWithShape="1">
          <a:blip r:embed="rId2">
            <a:alphaModFix amt="85000"/>
          </a:blip>
          <a:srcRect l="1210" t="41806" r="21776" b="9700"/>
          <a:stretch/>
        </p:blipFill>
        <p:spPr>
          <a:xfrm>
            <a:off x="597408" y="1123581"/>
            <a:ext cx="7935405" cy="517590"/>
          </a:xfrm>
          <a:prstGeom prst="rect">
            <a:avLst/>
          </a:prstGeom>
        </p:spPr>
      </p:pic>
      <p:sp>
        <p:nvSpPr>
          <p:cNvPr id="8" name="Textplatzhalter 5"/>
          <p:cNvSpPr>
            <a:spLocks noGrp="1"/>
          </p:cNvSpPr>
          <p:nvPr>
            <p:ph type="body" sz="quarter" idx="12" hasCustomPrompt="1"/>
          </p:nvPr>
        </p:nvSpPr>
        <p:spPr>
          <a:xfrm>
            <a:off x="987552" y="1188732"/>
            <a:ext cx="7407176" cy="452438"/>
          </a:xfrm>
          <a:prstGeom prst="rect">
            <a:avLst/>
          </a:prstGeom>
        </p:spPr>
        <p:txBody>
          <a:bodyPr vert="horz" wrap="none" lIns="0" tIns="0" rIns="0" bIns="0"/>
          <a:lstStyle>
            <a:lvl1pPr marL="0" indent="0">
              <a:spcBef>
                <a:spcPts val="0"/>
              </a:spcBef>
              <a:buNone/>
              <a:defRPr sz="28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
        <p:nvSpPr>
          <p:cNvPr id="9" name="Textplatzhalter 9"/>
          <p:cNvSpPr>
            <a:spLocks noGrp="1"/>
          </p:cNvSpPr>
          <p:nvPr>
            <p:ph type="body" sz="quarter" idx="13" hasCustomPrompt="1"/>
          </p:nvPr>
        </p:nvSpPr>
        <p:spPr>
          <a:xfrm>
            <a:off x="987552" y="1671468"/>
            <a:ext cx="7407176" cy="324678"/>
          </a:xfrm>
          <a:prstGeom prst="rect">
            <a:avLst/>
          </a:prstGeom>
        </p:spPr>
        <p:txBody>
          <a:bodyPr vert="horz" lIns="0" tIns="0" rIns="0" bIns="0"/>
          <a:lstStyle>
            <a:lvl1pPr marL="0" indent="0">
              <a:spcBef>
                <a:spcPts val="0"/>
              </a:spcBef>
              <a:buNone/>
              <a:defRPr sz="1800">
                <a:solidFill>
                  <a:schemeClr val="bg1">
                    <a:lumMod val="65000"/>
                  </a:schemeClr>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sp>
        <p:nvSpPr>
          <p:cNvPr id="10" name="Textplatzhalter 9">
            <a:extLst>
              <a:ext uri="{FF2B5EF4-FFF2-40B4-BE49-F238E27FC236}">
                <a16:creationId xmlns:a16="http://schemas.microsoft.com/office/drawing/2014/main" id="{2EE1536B-D72F-9F43-BFF5-361152D00806}"/>
              </a:ext>
            </a:extLst>
          </p:cNvPr>
          <p:cNvSpPr>
            <a:spLocks noGrp="1"/>
          </p:cNvSpPr>
          <p:nvPr>
            <p:ph type="body" sz="quarter" idx="14" hasCustomPrompt="1"/>
          </p:nvPr>
        </p:nvSpPr>
        <p:spPr>
          <a:xfrm>
            <a:off x="1649506" y="3912118"/>
            <a:ext cx="3998259"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11" name="Textplatzhalter 9">
            <a:extLst>
              <a:ext uri="{FF2B5EF4-FFF2-40B4-BE49-F238E27FC236}">
                <a16:creationId xmlns:a16="http://schemas.microsoft.com/office/drawing/2014/main" id="{89C9E519-5629-154E-9EDA-9F1D7E0980B6}"/>
              </a:ext>
            </a:extLst>
          </p:cNvPr>
          <p:cNvSpPr>
            <a:spLocks noGrp="1"/>
          </p:cNvSpPr>
          <p:nvPr>
            <p:ph type="body" sz="quarter" idx="17" hasCustomPrompt="1"/>
          </p:nvPr>
        </p:nvSpPr>
        <p:spPr>
          <a:xfrm>
            <a:off x="1649505" y="4287986"/>
            <a:ext cx="1772121"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pic>
        <p:nvPicPr>
          <p:cNvPr id="7" name="Grafik 6">
            <a:extLst>
              <a:ext uri="{FF2B5EF4-FFF2-40B4-BE49-F238E27FC236}">
                <a16:creationId xmlns:a16="http://schemas.microsoft.com/office/drawing/2014/main" id="{2D91F386-E352-7F4D-89FB-D623A1C7FC91}"/>
              </a:ext>
            </a:extLst>
          </p:cNvPr>
          <p:cNvPicPr>
            <a:picLocks noChangeAspect="1"/>
          </p:cNvPicPr>
          <p:nvPr userDrawn="1"/>
        </p:nvPicPr>
        <p:blipFill rotWithShape="1">
          <a:blip r:embed="rId2">
            <a:alphaModFix amt="85000"/>
          </a:blip>
          <a:srcRect l="1210" t="41806" r="21776" b="9700"/>
          <a:stretch/>
        </p:blipFill>
        <p:spPr>
          <a:xfrm>
            <a:off x="597407" y="4712861"/>
            <a:ext cx="7935405" cy="271516"/>
          </a:xfrm>
          <a:prstGeom prst="rect">
            <a:avLst/>
          </a:prstGeom>
        </p:spPr>
      </p:pic>
    </p:spTree>
    <p:extLst>
      <p:ext uri="{BB962C8B-B14F-4D97-AF65-F5344CB8AC3E}">
        <p14:creationId xmlns:p14="http://schemas.microsoft.com/office/powerpoint/2010/main" val="4291202199"/>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guide id="3" pos="5375">
          <p15:clr>
            <a:srgbClr val="FBAE40"/>
          </p15:clr>
        </p15:guide>
        <p15:guide id="4" orient="horz" pos="291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folie_mit_Keyvisual">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1D6AE9A-6707-104A-903A-662D6A58BC4D}"/>
              </a:ext>
            </a:extLst>
          </p:cNvPr>
          <p:cNvPicPr>
            <a:picLocks noChangeAspect="1"/>
          </p:cNvPicPr>
          <p:nvPr userDrawn="1"/>
        </p:nvPicPr>
        <p:blipFill rotWithShape="1">
          <a:blip r:embed="rId2"/>
          <a:srcRect l="30883" t="46315" r="4712" b="1825"/>
          <a:stretch/>
        </p:blipFill>
        <p:spPr>
          <a:xfrm>
            <a:off x="-112295" y="-115747"/>
            <a:ext cx="9372042" cy="5370654"/>
          </a:xfrm>
          <a:prstGeom prst="rect">
            <a:avLst/>
          </a:prstGeom>
        </p:spPr>
      </p:pic>
      <p:sp>
        <p:nvSpPr>
          <p:cNvPr id="2" name="Rechteck 1">
            <a:extLst>
              <a:ext uri="{FF2B5EF4-FFF2-40B4-BE49-F238E27FC236}">
                <a16:creationId xmlns:a16="http://schemas.microsoft.com/office/drawing/2014/main" id="{67356BA4-41D0-4A46-A02B-6A78F79A8DE8}"/>
              </a:ext>
            </a:extLst>
          </p:cNvPr>
          <p:cNvSpPr/>
          <p:nvPr userDrawn="1"/>
        </p:nvSpPr>
        <p:spPr>
          <a:xfrm>
            <a:off x="3239458" y="2908070"/>
            <a:ext cx="2894972" cy="2894972"/>
          </a:xfrm>
          <a:prstGeom prst="rect">
            <a:avLst/>
          </a:prstGeom>
          <a:solidFill>
            <a:schemeClr val="bg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C515EBF6-8F29-1F43-949C-EECBC5B96FFD}"/>
              </a:ext>
            </a:extLst>
          </p:cNvPr>
          <p:cNvSpPr/>
          <p:nvPr userDrawn="1"/>
        </p:nvSpPr>
        <p:spPr>
          <a:xfrm>
            <a:off x="5031170" y="2426661"/>
            <a:ext cx="3152102" cy="3152102"/>
          </a:xfrm>
          <a:prstGeom prst="rect">
            <a:avLst/>
          </a:prstGeom>
          <a:solidFill>
            <a:schemeClr val="bg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9D0D581E-4A2D-114B-ACAA-E9AC0192C2B7}"/>
              </a:ext>
            </a:extLst>
          </p:cNvPr>
          <p:cNvSpPr/>
          <p:nvPr userDrawn="1"/>
        </p:nvSpPr>
        <p:spPr>
          <a:xfrm>
            <a:off x="7065597" y="1889256"/>
            <a:ext cx="1721090" cy="1721090"/>
          </a:xfrm>
          <a:prstGeom prst="rect">
            <a:avLst/>
          </a:prstGeom>
          <a:solidFill>
            <a:schemeClr val="bg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Textplatzhalter 5"/>
          <p:cNvSpPr>
            <a:spLocks noGrp="1"/>
          </p:cNvSpPr>
          <p:nvPr>
            <p:ph type="body" sz="quarter" idx="12" hasCustomPrompt="1"/>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pic>
        <p:nvPicPr>
          <p:cNvPr id="16" name="Bild 6">
            <a:extLst>
              <a:ext uri="{FF2B5EF4-FFF2-40B4-BE49-F238E27FC236}">
                <a16:creationId xmlns:a16="http://schemas.microsoft.com/office/drawing/2014/main" id="{88F7AAB2-CE1C-7740-A0BE-3976D684B734}"/>
              </a:ext>
            </a:extLst>
          </p:cNvPr>
          <p:cNvPicPr>
            <a:picLocks noChangeAspect="1"/>
          </p:cNvPicPr>
          <p:nvPr userDrawn="1"/>
        </p:nvPicPr>
        <p:blipFill>
          <a:blip r:embed="rId3"/>
          <a:srcRect/>
          <a:stretch/>
        </p:blipFill>
        <p:spPr bwMode="auto">
          <a:xfrm>
            <a:off x="576263" y="377825"/>
            <a:ext cx="2357437" cy="31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platzhalter 9">
            <a:extLst>
              <a:ext uri="{FF2B5EF4-FFF2-40B4-BE49-F238E27FC236}">
                <a16:creationId xmlns:a16="http://schemas.microsoft.com/office/drawing/2014/main" id="{46C0452A-134E-1140-B219-A5D5347E4C1E}"/>
              </a:ext>
            </a:extLst>
          </p:cNvPr>
          <p:cNvSpPr>
            <a:spLocks noGrp="1"/>
          </p:cNvSpPr>
          <p:nvPr>
            <p:ph type="body" sz="quarter" idx="13" hasCustomPrompt="1"/>
          </p:nvPr>
        </p:nvSpPr>
        <p:spPr>
          <a:xfrm>
            <a:off x="960728" y="2426661"/>
            <a:ext cx="7434000"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sp>
        <p:nvSpPr>
          <p:cNvPr id="11" name="Textplatzhalter 9">
            <a:extLst>
              <a:ext uri="{FF2B5EF4-FFF2-40B4-BE49-F238E27FC236}">
                <a16:creationId xmlns:a16="http://schemas.microsoft.com/office/drawing/2014/main" id="{9B94B36A-D591-034B-A737-CDC922FB57B0}"/>
              </a:ext>
            </a:extLst>
          </p:cNvPr>
          <p:cNvSpPr>
            <a:spLocks noGrp="1"/>
          </p:cNvSpPr>
          <p:nvPr>
            <p:ph type="body" sz="quarter" idx="14" hasCustomPrompt="1"/>
          </p:nvPr>
        </p:nvSpPr>
        <p:spPr>
          <a:xfrm>
            <a:off x="971550" y="4151351"/>
            <a:ext cx="4059619"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12" name="Textplatzhalter 9">
            <a:extLst>
              <a:ext uri="{FF2B5EF4-FFF2-40B4-BE49-F238E27FC236}">
                <a16:creationId xmlns:a16="http://schemas.microsoft.com/office/drawing/2014/main" id="{A5EE3737-C127-A24B-A035-A0B122426CD1}"/>
              </a:ext>
            </a:extLst>
          </p:cNvPr>
          <p:cNvSpPr>
            <a:spLocks noGrp="1"/>
          </p:cNvSpPr>
          <p:nvPr>
            <p:ph type="body" sz="quarter" idx="17" hasCustomPrompt="1"/>
          </p:nvPr>
        </p:nvSpPr>
        <p:spPr>
          <a:xfrm>
            <a:off x="971551" y="4527219"/>
            <a:ext cx="2450076"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Tree>
    <p:extLst>
      <p:ext uri="{BB962C8B-B14F-4D97-AF65-F5344CB8AC3E}">
        <p14:creationId xmlns:p14="http://schemas.microsoft.com/office/powerpoint/2010/main" val="1566318303"/>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Schlussfolie_mit_Keyvisual_im_Passe">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D91F386-E352-7F4D-89FB-D623A1C7FC91}"/>
              </a:ext>
            </a:extLst>
          </p:cNvPr>
          <p:cNvPicPr>
            <a:picLocks noChangeAspect="1"/>
          </p:cNvPicPr>
          <p:nvPr userDrawn="1"/>
        </p:nvPicPr>
        <p:blipFill rotWithShape="1">
          <a:blip r:embed="rId2">
            <a:alphaModFix amt="85000"/>
          </a:blip>
          <a:srcRect l="2617" t="37669" r="37345" b="24527"/>
          <a:stretch/>
        </p:blipFill>
        <p:spPr>
          <a:xfrm>
            <a:off x="576262" y="1058863"/>
            <a:ext cx="7956551" cy="3565525"/>
          </a:xfrm>
          <a:prstGeom prst="rect">
            <a:avLst/>
          </a:prstGeom>
        </p:spPr>
      </p:pic>
      <p:sp>
        <p:nvSpPr>
          <p:cNvPr id="8" name="Textplatzhalter 5"/>
          <p:cNvSpPr>
            <a:spLocks noGrp="1"/>
          </p:cNvSpPr>
          <p:nvPr>
            <p:ph type="body" sz="quarter" idx="12" hasCustomPrompt="1"/>
          </p:nvPr>
        </p:nvSpPr>
        <p:spPr>
          <a:xfrm>
            <a:off x="960728" y="1769435"/>
            <a:ext cx="7434000" cy="452438"/>
          </a:xfrm>
          <a:prstGeom prst="rect">
            <a:avLst/>
          </a:prstGeom>
        </p:spPr>
        <p:txBody>
          <a:bodyPr vert="horz" wrap="none" lIns="0" tIns="0" rIns="0" bIns="0"/>
          <a:lstStyle>
            <a:lvl1pPr marL="0" indent="0">
              <a:spcBef>
                <a:spcPts val="0"/>
              </a:spcBef>
              <a:buNone/>
              <a:defRPr sz="3200" b="1">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a:latin typeface="Arial"/>
                <a:cs typeface="Arial"/>
              </a:defRPr>
            </a:lvl2pPr>
            <a:lvl3pPr>
              <a:buNone/>
              <a:defRPr>
                <a:latin typeface="Arial"/>
                <a:cs typeface="Arial"/>
              </a:defRPr>
            </a:lvl3pPr>
            <a:lvl4pPr>
              <a:buNone/>
              <a:defRPr>
                <a:latin typeface="Arial"/>
                <a:cs typeface="Arial"/>
              </a:defRPr>
            </a:lvl4pPr>
            <a:lvl5pPr>
              <a:buNone/>
              <a:defRPr>
                <a:latin typeface="Arial"/>
                <a:cs typeface="Arial"/>
              </a:defRPr>
            </a:lvl5pPr>
          </a:lstStyle>
          <a:p>
            <a:pPr lvl="0"/>
            <a:r>
              <a:rPr lang="de-DE" dirty="0"/>
              <a:t>Hier steht der Titel</a:t>
            </a:r>
          </a:p>
        </p:txBody>
      </p:sp>
      <p:sp>
        <p:nvSpPr>
          <p:cNvPr id="9" name="Textplatzhalter 9"/>
          <p:cNvSpPr>
            <a:spLocks noGrp="1"/>
          </p:cNvSpPr>
          <p:nvPr>
            <p:ph type="body" sz="quarter" idx="13" hasCustomPrompt="1"/>
          </p:nvPr>
        </p:nvSpPr>
        <p:spPr>
          <a:xfrm>
            <a:off x="960728" y="2426661"/>
            <a:ext cx="7434000" cy="381000"/>
          </a:xfrm>
          <a:prstGeom prst="rect">
            <a:avLst/>
          </a:prstGeom>
        </p:spPr>
        <p:txBody>
          <a:bodyPr vert="horz" lIns="0" tIns="0" rIns="0" bIns="0"/>
          <a:lstStyle>
            <a:lvl1pPr marL="0" indent="0">
              <a:spcBef>
                <a:spcPts val="0"/>
              </a:spcBef>
              <a:buNone/>
              <a:defRPr sz="21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pPr lvl="0"/>
            <a:r>
              <a:rPr lang="de-DE" dirty="0"/>
              <a:t>Hier steht der Untertitel</a:t>
            </a:r>
          </a:p>
        </p:txBody>
      </p:sp>
      <p:pic>
        <p:nvPicPr>
          <p:cNvPr id="10" name="Grafik 9">
            <a:extLst>
              <a:ext uri="{FF2B5EF4-FFF2-40B4-BE49-F238E27FC236}">
                <a16:creationId xmlns:a16="http://schemas.microsoft.com/office/drawing/2014/main" id="{2E3697CF-F509-1E40-9750-D195256D7484}"/>
              </a:ext>
            </a:extLst>
          </p:cNvPr>
          <p:cNvPicPr>
            <a:picLocks noChangeAspect="1"/>
          </p:cNvPicPr>
          <p:nvPr userDrawn="1"/>
        </p:nvPicPr>
        <p:blipFill>
          <a:blip r:embed="rId3"/>
          <a:srcRect/>
          <a:stretch/>
        </p:blipFill>
        <p:spPr>
          <a:xfrm>
            <a:off x="6158807" y="3427858"/>
            <a:ext cx="1955240" cy="656779"/>
          </a:xfrm>
          <a:prstGeom prst="rect">
            <a:avLst/>
          </a:prstGeom>
        </p:spPr>
      </p:pic>
      <p:sp>
        <p:nvSpPr>
          <p:cNvPr id="11" name="Textplatzhalter 9">
            <a:extLst>
              <a:ext uri="{FF2B5EF4-FFF2-40B4-BE49-F238E27FC236}">
                <a16:creationId xmlns:a16="http://schemas.microsoft.com/office/drawing/2014/main" id="{4143453E-A24A-D748-91E3-3BE0B033D9F9}"/>
              </a:ext>
            </a:extLst>
          </p:cNvPr>
          <p:cNvSpPr>
            <a:spLocks noGrp="1"/>
          </p:cNvSpPr>
          <p:nvPr>
            <p:ph type="body" sz="quarter" idx="14" hasCustomPrompt="1"/>
          </p:nvPr>
        </p:nvSpPr>
        <p:spPr>
          <a:xfrm>
            <a:off x="971550" y="3912118"/>
            <a:ext cx="3600449" cy="233363"/>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r>
              <a:rPr lang="de-DE" dirty="0"/>
              <a:t>Hier steht die Referentin/der Referent</a:t>
            </a:r>
          </a:p>
        </p:txBody>
      </p:sp>
      <p:sp>
        <p:nvSpPr>
          <p:cNvPr id="12" name="Textplatzhalter 9">
            <a:extLst>
              <a:ext uri="{FF2B5EF4-FFF2-40B4-BE49-F238E27FC236}">
                <a16:creationId xmlns:a16="http://schemas.microsoft.com/office/drawing/2014/main" id="{82E727C1-573A-034B-A94F-51C998FD8DA4}"/>
              </a:ext>
            </a:extLst>
          </p:cNvPr>
          <p:cNvSpPr>
            <a:spLocks noGrp="1"/>
          </p:cNvSpPr>
          <p:nvPr>
            <p:ph type="body" sz="quarter" idx="17" hasCustomPrompt="1"/>
          </p:nvPr>
        </p:nvSpPr>
        <p:spPr>
          <a:xfrm>
            <a:off x="971551" y="4287986"/>
            <a:ext cx="2450076" cy="282369"/>
          </a:xfrm>
          <a:prstGeom prst="rect">
            <a:avLst/>
          </a:prstGeom>
        </p:spPr>
        <p:txBody>
          <a:bodyPr vert="horz" lIns="0" tIns="0" rIns="0" bIns="0"/>
          <a:lstStyle>
            <a:lvl1pPr marL="0" indent="0" algn="l">
              <a:spcBef>
                <a:spcPts val="0"/>
              </a:spcBef>
              <a:buFont typeface="Arial" pitchFamily="-110" charset="0"/>
              <a:buNone/>
              <a:defRPr sz="15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a:buNone/>
              <a:defRPr sz="1950">
                <a:latin typeface="Arial"/>
                <a:cs typeface="Arial"/>
              </a:defRPr>
            </a:lvl2pPr>
            <a:lvl3pPr>
              <a:buNone/>
              <a:defRPr sz="1950">
                <a:latin typeface="Arial"/>
                <a:cs typeface="Arial"/>
              </a:defRPr>
            </a:lvl3pPr>
            <a:lvl4pPr>
              <a:buNone/>
              <a:defRPr sz="1950">
                <a:latin typeface="Arial"/>
                <a:cs typeface="Arial"/>
              </a:defRPr>
            </a:lvl4pPr>
            <a:lvl5pPr>
              <a:buNone/>
              <a:defRPr sz="1950">
                <a:latin typeface="Arial"/>
                <a:cs typeface="Arial"/>
              </a:defRPr>
            </a:lvl5pPr>
          </a:lstStyle>
          <a:p>
            <a:fld id="{A3D54916-CEBA-6B48-A3D0-23D67B2BC3B8}" type="datetime1">
              <a:rPr lang="de-DE" smtClean="0"/>
              <a:t>30.07.19</a:t>
            </a:fld>
            <a:endParaRPr lang="de-DE" dirty="0"/>
          </a:p>
        </p:txBody>
      </p:sp>
      <p:sp>
        <p:nvSpPr>
          <p:cNvPr id="13" name="Rechteck 12">
            <a:extLst>
              <a:ext uri="{FF2B5EF4-FFF2-40B4-BE49-F238E27FC236}">
                <a16:creationId xmlns:a16="http://schemas.microsoft.com/office/drawing/2014/main" id="{67356BA4-41D0-4A46-A02B-6A78F79A8DE8}"/>
              </a:ext>
            </a:extLst>
          </p:cNvPr>
          <p:cNvSpPr/>
          <p:nvPr userDrawn="1"/>
        </p:nvSpPr>
        <p:spPr>
          <a:xfrm>
            <a:off x="-394574" y="2303888"/>
            <a:ext cx="3921651" cy="3194999"/>
          </a:xfrm>
          <a:prstGeom prst="rect">
            <a:avLst/>
          </a:prstGeom>
          <a:solidFill>
            <a:schemeClr val="accent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29369404"/>
      </p:ext>
    </p:extLst>
  </p:cSld>
  <p:clrMapOvr>
    <a:masterClrMapping/>
  </p:clrMapOvr>
  <p:extLst>
    <p:ext uri="{DCECCB84-F9BA-43D5-87BE-67443E8EF086}">
      <p15:sldGuideLst xmlns:p15="http://schemas.microsoft.com/office/powerpoint/2012/main">
        <p15:guide id="1" orient="horz" pos="667">
          <p15:clr>
            <a:srgbClr val="FBAE40"/>
          </p15:clr>
        </p15:guide>
        <p15:guide id="2" pos="363">
          <p15:clr>
            <a:srgbClr val="FBAE40"/>
          </p15:clr>
        </p15:guide>
        <p15:guide id="3" pos="5375">
          <p15:clr>
            <a:srgbClr val="FBAE40"/>
          </p15:clr>
        </p15:guide>
        <p15:guide id="4" orient="horz" pos="291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4.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Bild 6">
            <a:extLst>
              <a:ext uri="{FF2B5EF4-FFF2-40B4-BE49-F238E27FC236}">
                <a16:creationId xmlns:a16="http://schemas.microsoft.com/office/drawing/2014/main" id="{CC183D64-BBAA-904A-97C3-8E4BA257885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94186" y="377825"/>
            <a:ext cx="23574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6" r:id="rId1"/>
    <p:sldLayoutId id="2147483698" r:id="rId2"/>
    <p:sldLayoutId id="2147483679" r:id="rId3"/>
    <p:sldLayoutId id="2147483699" r:id="rId4"/>
  </p:sldLayoutIdLst>
  <p:txStyles>
    <p:titleStyle>
      <a:lvl1pPr algn="ctr" defTabSz="342900" rtl="0" eaLnBrk="1" fontAlgn="base" hangingPunct="1">
        <a:spcBef>
          <a:spcPct val="0"/>
        </a:spcBef>
        <a:spcAft>
          <a:spcPct val="0"/>
        </a:spcAft>
        <a:defRPr sz="3300" kern="1200">
          <a:solidFill>
            <a:schemeClr val="tx1"/>
          </a:solidFill>
          <a:latin typeface="+mj-lt"/>
          <a:ea typeface="ＭＳ Ｐゴシック" pitchFamily="-110" charset="-128"/>
          <a:cs typeface="ＭＳ Ｐゴシック" pitchFamily="-110" charset="-128"/>
        </a:defRPr>
      </a:lvl1pPr>
      <a:lvl2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pitchFamily="-110" charset="-128"/>
          <a:cs typeface="ＭＳ Ｐゴシック" pitchFamily="-11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ＭＳ Ｐゴシック" pitchFamily="-110" charset="-128"/>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ＭＳ Ｐゴシック" pitchFamily="-110" charset="-128"/>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12" userDrawn="1">
          <p15:clr>
            <a:srgbClr val="F26B43"/>
          </p15:clr>
        </p15:guide>
        <p15:guide id="2" orient="horz" pos="4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67356BA4-41D0-4A46-A02B-6A78F79A8DE8}"/>
              </a:ext>
            </a:extLst>
          </p:cNvPr>
          <p:cNvSpPr/>
          <p:nvPr userDrawn="1"/>
        </p:nvSpPr>
        <p:spPr>
          <a:xfrm>
            <a:off x="8430768" y="-132301"/>
            <a:ext cx="725128" cy="5279775"/>
          </a:xfrm>
          <a:prstGeom prst="rect">
            <a:avLst/>
          </a:prstGeom>
          <a:solidFill>
            <a:srgbClr val="7AB800">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Titelplatzhalter 4"/>
          <p:cNvSpPr>
            <a:spLocks noGrp="1"/>
          </p:cNvSpPr>
          <p:nvPr>
            <p:ph type="title"/>
          </p:nvPr>
        </p:nvSpPr>
        <p:spPr>
          <a:xfrm rot="5400000">
            <a:off x="7464123" y="3044073"/>
            <a:ext cx="2599060" cy="490968"/>
          </a:xfrm>
          <a:prstGeom prst="rect">
            <a:avLst/>
          </a:prstGeom>
        </p:spPr>
        <p:txBody>
          <a:bodyPr vert="horz" lIns="91440" tIns="45720" rIns="91440" bIns="45720" rtlCol="0" anchor="ctr" anchorCtr="1">
            <a:noAutofit/>
          </a:bodyPr>
          <a:lstStyle/>
          <a:p>
            <a:r>
              <a:rPr lang="de-DE" dirty="0"/>
              <a:t>Titelmasterformat durch Klicken bearbeiten</a:t>
            </a:r>
          </a:p>
        </p:txBody>
      </p:sp>
      <p:sp>
        <p:nvSpPr>
          <p:cNvPr id="8" name="Titelplatzhalter 4"/>
          <p:cNvSpPr txBox="1">
            <a:spLocks/>
          </p:cNvSpPr>
          <p:nvPr userDrawn="1"/>
        </p:nvSpPr>
        <p:spPr>
          <a:xfrm>
            <a:off x="8342318" y="1306190"/>
            <a:ext cx="862282" cy="544876"/>
          </a:xfrm>
          <a:prstGeom prst="rect">
            <a:avLst/>
          </a:prstGeom>
        </p:spPr>
        <p:txBody>
          <a:bodyPr vert="horz" lIns="91440" tIns="45720" rIns="91440" bIns="45720" rtlCol="0" anchor="ctr" anchorCtr="1">
            <a:noAutofit/>
          </a:bodyPr>
          <a:lstStyle>
            <a:lvl1pPr algn="ctr" defTabSz="342900" rtl="0" eaLnBrk="0" fontAlgn="base" hangingPunct="0">
              <a:spcBef>
                <a:spcPct val="0"/>
              </a:spcBef>
              <a:spcAft>
                <a:spcPct val="0"/>
              </a:spcAft>
              <a:defRPr sz="1400" b="1" kern="1200" baseline="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900" dirty="0" err="1">
                <a:latin typeface="+mn-lt"/>
                <a:cs typeface="Arial" panose="020B0604020202020204" pitchFamily="34" charset="0"/>
              </a:rPr>
              <a:t>GartenKlimA</a:t>
            </a:r>
            <a:r>
              <a:rPr lang="de-DE" sz="900" dirty="0">
                <a:latin typeface="+mn-lt"/>
                <a:cs typeface="Arial" panose="020B0604020202020204" pitchFamily="34" charset="0"/>
              </a:rPr>
              <a:t> </a:t>
            </a:r>
          </a:p>
          <a:p>
            <a:endParaRPr lang="de-DE" sz="500" b="0" dirty="0">
              <a:latin typeface="+mn-lt"/>
              <a:cs typeface="Arial" panose="020B0604020202020204" pitchFamily="34" charset="0"/>
            </a:endParaRPr>
          </a:p>
          <a:p>
            <a:r>
              <a:rPr lang="de-DE" sz="900" b="0" dirty="0">
                <a:latin typeface="+mn-lt"/>
                <a:cs typeface="Arial" panose="020B0604020202020204" pitchFamily="34" charset="0"/>
              </a:rPr>
              <a:t>Klimawandel</a:t>
            </a:r>
            <a:r>
              <a:rPr lang="de-DE" sz="800" b="0" dirty="0">
                <a:latin typeface="+mn-lt"/>
                <a:cs typeface="Arial" panose="020B0604020202020204" pitchFamily="34" charset="0"/>
              </a:rPr>
              <a:t/>
            </a:r>
            <a:br>
              <a:rPr lang="de-DE" sz="800" b="0" dirty="0">
                <a:latin typeface="+mn-lt"/>
                <a:cs typeface="Arial" panose="020B0604020202020204" pitchFamily="34" charset="0"/>
              </a:rPr>
            </a:br>
            <a:r>
              <a:rPr lang="de-DE" sz="800" b="0" dirty="0">
                <a:latin typeface="+mn-lt"/>
                <a:cs typeface="Arial" panose="020B0604020202020204" pitchFamily="34" charset="0"/>
              </a:rPr>
              <a:t>in</a:t>
            </a:r>
            <a:r>
              <a:rPr lang="de-DE" sz="800" b="0" baseline="0" dirty="0">
                <a:latin typeface="+mn-lt"/>
                <a:cs typeface="Arial" panose="020B0604020202020204" pitchFamily="34" charset="0"/>
              </a:rPr>
              <a:t> Bayern</a:t>
            </a:r>
            <a:endParaRPr lang="de-DE" sz="900" b="0" dirty="0">
              <a:latin typeface="+mn-lt"/>
              <a:cs typeface="Arial" panose="020B0604020202020204" pitchFamily="34" charset="0"/>
            </a:endParaRPr>
          </a:p>
        </p:txBody>
      </p:sp>
      <p:sp>
        <p:nvSpPr>
          <p:cNvPr id="9" name="Titelplatzhalter 4"/>
          <p:cNvSpPr txBox="1">
            <a:spLocks/>
          </p:cNvSpPr>
          <p:nvPr userDrawn="1"/>
        </p:nvSpPr>
        <p:spPr>
          <a:xfrm>
            <a:off x="8366222" y="4896816"/>
            <a:ext cx="837898" cy="234696"/>
          </a:xfrm>
          <a:prstGeom prst="rect">
            <a:avLst/>
          </a:prstGeom>
        </p:spPr>
        <p:txBody>
          <a:bodyPr vert="horz" lIns="91440" tIns="45720" rIns="91440" bIns="45720" rtlCol="0" anchor="ctr" anchorCtr="1">
            <a:noAutofit/>
          </a:bodyP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900" b="0" dirty="0">
                <a:latin typeface="+mn-lt"/>
                <a:cs typeface="Arial" panose="020B0604020202020204" pitchFamily="34" charset="0"/>
              </a:rPr>
              <a:t>Seite </a:t>
            </a:r>
            <a:fld id="{1A5B88D0-3AD2-45F2-B417-8A795343CD4D}" type="slidenum">
              <a:rPr lang="de-DE" sz="900" b="0" smtClean="0">
                <a:latin typeface="+mn-lt"/>
                <a:cs typeface="Arial" panose="020B0604020202020204" pitchFamily="34" charset="0"/>
              </a:rPr>
              <a:t>‹Nr.›</a:t>
            </a:fld>
            <a:r>
              <a:rPr lang="de-DE" sz="900" b="0" dirty="0">
                <a:latin typeface="+mn-lt"/>
                <a:cs typeface="Arial" panose="020B0604020202020204" pitchFamily="34" charset="0"/>
              </a:rPr>
              <a:t>/54</a:t>
            </a:r>
          </a:p>
        </p:txBody>
      </p:sp>
      <p:sp>
        <p:nvSpPr>
          <p:cNvPr id="10" name="Titelplatzhalter 4"/>
          <p:cNvSpPr txBox="1">
            <a:spLocks/>
          </p:cNvSpPr>
          <p:nvPr userDrawn="1"/>
        </p:nvSpPr>
        <p:spPr>
          <a:xfrm>
            <a:off x="49249" y="4918152"/>
            <a:ext cx="7595616" cy="213360"/>
          </a:xfrm>
          <a:prstGeom prst="rect">
            <a:avLst/>
          </a:prstGeom>
        </p:spPr>
        <p:txBody>
          <a:bodyPr vert="horz" lIns="91440" tIns="45720" rIns="91440" bIns="45720" rtlCol="0" anchor="ctr" anchorCtr="0">
            <a:noAutofit/>
          </a:bodyP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pPr algn="l"/>
            <a:r>
              <a:rPr lang="de-DE" sz="900" b="1" dirty="0">
                <a:ln>
                  <a:noFill/>
                </a:ln>
                <a:solidFill>
                  <a:srgbClr val="7AB800"/>
                </a:solidFill>
                <a:latin typeface="+mn-lt"/>
                <a:cs typeface="Arial" panose="020B0604020202020204" pitchFamily="34" charset="0"/>
              </a:rPr>
              <a:t>www.garten-klima.de</a:t>
            </a:r>
          </a:p>
        </p:txBody>
      </p:sp>
      <p:pic>
        <p:nvPicPr>
          <p:cNvPr id="11" name="Grafik 10">
            <a:extLst>
              <a:ext uri="{FF2B5EF4-FFF2-40B4-BE49-F238E27FC236}">
                <a16:creationId xmlns:a16="http://schemas.microsoft.com/office/drawing/2014/main" id="{D3F83E38-B7B8-499F-8A5F-44FB80994664}"/>
              </a:ext>
            </a:extLst>
          </p:cNvPr>
          <p:cNvPicPr>
            <a:picLocks noChangeAspect="1"/>
          </p:cNvPicPr>
          <p:nvPr userDrawn="1"/>
        </p:nvPicPr>
        <p:blipFill>
          <a:blip r:embed="rId10"/>
          <a:stretch>
            <a:fillRect/>
          </a:stretch>
        </p:blipFill>
        <p:spPr>
          <a:xfrm>
            <a:off x="7942169" y="96316"/>
            <a:ext cx="1152000" cy="1152000"/>
          </a:xfrm>
          <a:prstGeom prst="rect">
            <a:avLst/>
          </a:prstGeom>
        </p:spPr>
      </p:pic>
    </p:spTree>
    <p:extLst>
      <p:ext uri="{BB962C8B-B14F-4D97-AF65-F5344CB8AC3E}">
        <p14:creationId xmlns:p14="http://schemas.microsoft.com/office/powerpoint/2010/main" val="2318832124"/>
      </p:ext>
    </p:extLst>
  </p:cSld>
  <p:clrMap bg1="lt1" tx1="dk1" bg2="lt2" tx2="dk2" accent1="accent1" accent2="accent2" accent3="accent3" accent4="accent4" accent5="accent5" accent6="accent6" hlink="hlink" folHlink="folHlink"/>
  <p:sldLayoutIdLst>
    <p:sldLayoutId id="2147483691" r:id="rId1"/>
    <p:sldLayoutId id="2147483700" r:id="rId2"/>
    <p:sldLayoutId id="2147483692" r:id="rId3"/>
    <p:sldLayoutId id="2147483693" r:id="rId4"/>
    <p:sldLayoutId id="2147483694" r:id="rId5"/>
    <p:sldLayoutId id="2147483695" r:id="rId6"/>
    <p:sldLayoutId id="2147483696" r:id="rId7"/>
    <p:sldLayoutId id="2147483697" r:id="rId8"/>
  </p:sldLayoutIdLst>
  <p:txStyles>
    <p:title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p:titleStyle>
    <p:bodyStyle>
      <a:lvl1pPr marL="0" indent="0" algn="l" defTabSz="342900" rtl="0" eaLnBrk="0" fontAlgn="base" hangingPunct="0">
        <a:spcBef>
          <a:spcPct val="20000"/>
        </a:spcBef>
        <a:spcAft>
          <a:spcPct val="0"/>
        </a:spcAft>
        <a:buFont typeface="Arial" panose="020B0604020202020204" pitchFamily="34" charset="0"/>
        <a:buNone/>
        <a:defRPr sz="2400" kern="1200">
          <a:solidFill>
            <a:schemeClr val="bg1"/>
          </a:solidFill>
          <a:latin typeface="+mn-lt"/>
          <a:ea typeface="ＭＳ Ｐゴシック" pitchFamily="-110" charset="-128"/>
          <a:cs typeface="ＭＳ Ｐゴシック" pitchFamily="-110" charset="-128"/>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ＭＳ Ｐゴシック" pitchFamily="-110" charset="-128"/>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ＭＳ Ｐゴシック" pitchFamily="-110" charset="-128"/>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12">
          <p15:clr>
            <a:srgbClr val="F26B43"/>
          </p15:clr>
        </p15:guide>
        <p15:guide id="2" orient="horz" pos="4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040B434-80D1-4BD4-86BF-4FC133D6D2FB}"/>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D04C4AC-A8D6-45AC-98F6-7E96EC6550D8}"/>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0DF182-234B-4E38-BB4B-AD7ADE906F90}"/>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8ACB0CA2-736A-44DC-BB4A-B1C9AE61269E}" type="datetimeFigureOut">
              <a:rPr lang="de-DE" smtClean="0"/>
              <a:t>09.03.2022</a:t>
            </a:fld>
            <a:endParaRPr lang="de-DE"/>
          </a:p>
        </p:txBody>
      </p:sp>
      <p:sp>
        <p:nvSpPr>
          <p:cNvPr id="5" name="Fußzeilenplatzhalter 4">
            <a:extLst>
              <a:ext uri="{FF2B5EF4-FFF2-40B4-BE49-F238E27FC236}">
                <a16:creationId xmlns:a16="http://schemas.microsoft.com/office/drawing/2014/main" id="{48FCD29F-2DB6-41B0-98D9-5FA53A988AB1}"/>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E0511247-2007-414C-B24A-9227704F67C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847E2C8-5477-4020-918C-9E03EDD76F4B}" type="slidenum">
              <a:rPr lang="de-DE" smtClean="0"/>
              <a:t>‹Nr.›</a:t>
            </a:fld>
            <a:endParaRPr lang="de-DE"/>
          </a:p>
        </p:txBody>
      </p:sp>
    </p:spTree>
    <p:extLst>
      <p:ext uri="{BB962C8B-B14F-4D97-AF65-F5344CB8AC3E}">
        <p14:creationId xmlns:p14="http://schemas.microsoft.com/office/powerpoint/2010/main" val="415479407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93EB606-ACAD-4DE3-9685-0F62BEFF2FA8}"/>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D02F3CB3-0A83-40D0-9076-4677CA09839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636B161-AECB-4DCD-B1CB-48288314E1DE}"/>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44F3AD6B-AB68-4A2E-9CD1-BB4BEA3E3DF7}" type="datetimeFigureOut">
              <a:rPr lang="de-DE" smtClean="0"/>
              <a:t>09.03.2022</a:t>
            </a:fld>
            <a:endParaRPr lang="de-DE"/>
          </a:p>
        </p:txBody>
      </p:sp>
      <p:sp>
        <p:nvSpPr>
          <p:cNvPr id="5" name="Fußzeilenplatzhalter 4">
            <a:extLst>
              <a:ext uri="{FF2B5EF4-FFF2-40B4-BE49-F238E27FC236}">
                <a16:creationId xmlns:a16="http://schemas.microsoft.com/office/drawing/2014/main" id="{0997B1D4-2EDC-47C0-9D76-0CB99F5A0E96}"/>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27EC7AE6-D95C-4965-8B68-79ECBBE64BC4}"/>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1A3D4ADE-EE04-48E5-971E-2D6B2DE7754F}" type="slidenum">
              <a:rPr lang="de-DE" smtClean="0"/>
              <a:t>‹Nr.›</a:t>
            </a:fld>
            <a:endParaRPr lang="de-DE"/>
          </a:p>
        </p:txBody>
      </p:sp>
    </p:spTree>
    <p:extLst>
      <p:ext uri="{BB962C8B-B14F-4D97-AF65-F5344CB8AC3E}">
        <p14:creationId xmlns:p14="http://schemas.microsoft.com/office/powerpoint/2010/main" val="224104757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1" r:id="rId1"/>
    <p:sldLayoutId id="2147483682" r:id="rId2"/>
    <p:sldLayoutId id="2147483685" r:id="rId3"/>
  </p:sldLayoutIdLst>
  <p:txStyles>
    <p:titleStyle>
      <a:lvl1pPr algn="ctr" defTabSz="342900" rtl="0" eaLnBrk="0" fontAlgn="base" hangingPunct="0">
        <a:spcBef>
          <a:spcPct val="0"/>
        </a:spcBef>
        <a:spcAft>
          <a:spcPct val="0"/>
        </a:spcAft>
        <a:defRPr sz="3300" kern="1200">
          <a:solidFill>
            <a:schemeClr val="tx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110" charset="-128"/>
          <a:cs typeface="ＭＳ Ｐゴシック" pitchFamily="-110" charset="-128"/>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ＭＳ Ｐゴシック" pitchFamily="-110" charset="-128"/>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ＭＳ Ｐゴシック" pitchFamily="-110" charset="-128"/>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Bild 6">
            <a:extLst>
              <a:ext uri="{FF2B5EF4-FFF2-40B4-BE49-F238E27FC236}">
                <a16:creationId xmlns:a16="http://schemas.microsoft.com/office/drawing/2014/main" id="{CC183D64-BBAA-904A-97C3-8E4BA257885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94186" y="377825"/>
            <a:ext cx="23574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27212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Lst>
  <p:txStyles>
    <p:titleStyle>
      <a:lvl1pPr algn="ctr" defTabSz="342900" rtl="0" eaLnBrk="1" fontAlgn="base" hangingPunct="1">
        <a:spcBef>
          <a:spcPct val="0"/>
        </a:spcBef>
        <a:spcAft>
          <a:spcPct val="0"/>
        </a:spcAft>
        <a:defRPr sz="3300" kern="1200">
          <a:solidFill>
            <a:schemeClr val="tx1"/>
          </a:solidFill>
          <a:latin typeface="+mj-lt"/>
          <a:ea typeface="ＭＳ Ｐゴシック" pitchFamily="-110" charset="-128"/>
          <a:cs typeface="ＭＳ Ｐゴシック" pitchFamily="-110" charset="-128"/>
        </a:defRPr>
      </a:lvl1pPr>
      <a:lvl2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eaLnBrk="1" fontAlgn="base" hangingPunct="1">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pitchFamily="-110" charset="-128"/>
          <a:cs typeface="ＭＳ Ｐゴシック" pitchFamily="-11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ＭＳ Ｐゴシック" pitchFamily="-110" charset="-128"/>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ＭＳ Ｐゴシック" pitchFamily="-110" charset="-128"/>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ＭＳ Ｐゴシック" pitchFamily="-110"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12">
          <p15:clr>
            <a:srgbClr val="F26B43"/>
          </p15:clr>
        </p15:guide>
        <p15:guide id="2" orient="horz" pos="41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9.emf"/></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7.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7.png"/><Relationship Id="rId7"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3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diagramColors" Target="../diagrams/colors3.xml"/><Relationship Id="rId11" Type="http://schemas.openxmlformats.org/officeDocument/2006/relationships/image" Target="../media/image73.png"/><Relationship Id="rId5" Type="http://schemas.openxmlformats.org/officeDocument/2006/relationships/diagramQuickStyle" Target="../diagrams/quickStyle3.xml"/><Relationship Id="rId10" Type="http://schemas.openxmlformats.org/officeDocument/2006/relationships/image" Target="../media/image66.png"/><Relationship Id="rId4" Type="http://schemas.openxmlformats.org/officeDocument/2006/relationships/diagramLayout" Target="../diagrams/layout3.xml"/><Relationship Id="rId9" Type="http://schemas.openxmlformats.org/officeDocument/2006/relationships/image" Target="../media/image6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image" Target="../media/image74.jpg"/><Relationship Id="rId7" Type="http://schemas.microsoft.com/office/2007/relationships/hdphoto" Target="../media/hdphoto1.wdp"/><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jpg"/></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8.jpg"/><Relationship Id="rId7" Type="http://schemas.openxmlformats.org/officeDocument/2006/relationships/image" Target="../media/image84.png"/><Relationship Id="rId2" Type="http://schemas.openxmlformats.org/officeDocument/2006/relationships/notesSlide" Target="../notesSlides/notesSlide54.xml"/><Relationship Id="rId1" Type="http://schemas.openxmlformats.org/officeDocument/2006/relationships/slideLayout" Target="../slideLayouts/slideLayout3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19906E-73AD-AC40-98D6-8AC96C670DA1}"/>
              </a:ext>
            </a:extLst>
          </p:cNvPr>
          <p:cNvSpPr>
            <a:spLocks noGrp="1"/>
          </p:cNvSpPr>
          <p:nvPr>
            <p:ph type="body" sz="quarter" idx="12"/>
          </p:nvPr>
        </p:nvSpPr>
        <p:spPr>
          <a:xfrm>
            <a:off x="631658" y="1182386"/>
            <a:ext cx="7874094" cy="452438"/>
          </a:xfrm>
        </p:spPr>
        <p:txBody>
          <a:bodyPr/>
          <a:lstStyle/>
          <a:p>
            <a:pPr algn="ctr"/>
            <a:r>
              <a:rPr lang="de-DE" dirty="0" err="1">
                <a:latin typeface="+mj-lt"/>
              </a:rPr>
              <a:t>GartenKlimA</a:t>
            </a:r>
            <a:r>
              <a:rPr lang="de-DE" dirty="0">
                <a:latin typeface="+mj-lt"/>
              </a:rPr>
              <a:t> - Klimawandel im Freizeitgartenbau</a:t>
            </a:r>
          </a:p>
        </p:txBody>
      </p:sp>
      <p:sp>
        <p:nvSpPr>
          <p:cNvPr id="3" name="Text Placeholder 2">
            <a:extLst>
              <a:ext uri="{FF2B5EF4-FFF2-40B4-BE49-F238E27FC236}">
                <a16:creationId xmlns:a16="http://schemas.microsoft.com/office/drawing/2014/main" id="{C9DF6B74-95A2-394E-8500-EFBF025EB082}"/>
              </a:ext>
            </a:extLst>
          </p:cNvPr>
          <p:cNvSpPr>
            <a:spLocks noGrp="1"/>
          </p:cNvSpPr>
          <p:nvPr>
            <p:ph type="body" sz="quarter" idx="13"/>
          </p:nvPr>
        </p:nvSpPr>
        <p:spPr>
          <a:xfrm>
            <a:off x="631658" y="1683357"/>
            <a:ext cx="7874094" cy="381000"/>
          </a:xfrm>
        </p:spPr>
        <p:txBody>
          <a:bodyPr/>
          <a:lstStyle/>
          <a:p>
            <a:pPr algn="ctr"/>
            <a:r>
              <a:rPr lang="de-DE" sz="2400" b="1" dirty="0">
                <a:latin typeface="+mj-lt"/>
              </a:rPr>
              <a:t>Auswirkungen des Klimawandels in Bayern</a:t>
            </a:r>
          </a:p>
        </p:txBody>
      </p:sp>
      <p:sp>
        <p:nvSpPr>
          <p:cNvPr id="4" name="Text Placeholder 3">
            <a:extLst>
              <a:ext uri="{FF2B5EF4-FFF2-40B4-BE49-F238E27FC236}">
                <a16:creationId xmlns:a16="http://schemas.microsoft.com/office/drawing/2014/main" id="{D9B0086B-DE50-4E43-874D-932846BCED15}"/>
              </a:ext>
            </a:extLst>
          </p:cNvPr>
          <p:cNvSpPr>
            <a:spLocks noGrp="1"/>
          </p:cNvSpPr>
          <p:nvPr>
            <p:ph type="body" sz="quarter" idx="14"/>
          </p:nvPr>
        </p:nvSpPr>
        <p:spPr>
          <a:xfrm>
            <a:off x="631658" y="4753976"/>
            <a:ext cx="7874094" cy="233363"/>
          </a:xfrm>
        </p:spPr>
        <p:txBody>
          <a:bodyPr/>
          <a:lstStyle/>
          <a:p>
            <a:pPr algn="ctr"/>
            <a:r>
              <a:rPr lang="de-DE" sz="1400" b="1" dirty="0" err="1">
                <a:latin typeface="+mn-lt"/>
              </a:rPr>
              <a:t>GartenKlimA</a:t>
            </a:r>
            <a:r>
              <a:rPr lang="de-DE" sz="1400" b="1" dirty="0">
                <a:latin typeface="+mn-lt"/>
              </a:rPr>
              <a:t>  -  mehr unter www.garten-klima.de</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5381" y="159560"/>
            <a:ext cx="2740371" cy="549138"/>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5278" y="3647209"/>
            <a:ext cx="1203159" cy="1063398"/>
          </a:xfrm>
          <a:prstGeom prst="rect">
            <a:avLst/>
          </a:prstGeom>
          <a:noFill/>
        </p:spPr>
      </p:pic>
      <p:pic>
        <p:nvPicPr>
          <p:cNvPr id="5" name="Grafik 4"/>
          <p:cNvPicPr>
            <a:picLocks noChangeAspect="1"/>
          </p:cNvPicPr>
          <p:nvPr/>
        </p:nvPicPr>
        <p:blipFill rotWithShape="1">
          <a:blip r:embed="rId5">
            <a:extLst>
              <a:ext uri="{28A0092B-C50C-407E-A947-70E740481C1C}">
                <a14:useLocalDpi xmlns:a14="http://schemas.microsoft.com/office/drawing/2010/main" val="0"/>
              </a:ext>
            </a:extLst>
          </a:blip>
          <a:srcRect t="15145" b="14855"/>
          <a:stretch/>
        </p:blipFill>
        <p:spPr>
          <a:xfrm>
            <a:off x="2513997" y="2107726"/>
            <a:ext cx="3657600" cy="2560321"/>
          </a:xfrm>
          <a:prstGeom prst="rect">
            <a:avLst/>
          </a:prstGeom>
        </p:spPr>
      </p:pic>
      <p:pic>
        <p:nvPicPr>
          <p:cNvPr id="12" name="Grafik 11">
            <a:extLst>
              <a:ext uri="{FF2B5EF4-FFF2-40B4-BE49-F238E27FC236}">
                <a16:creationId xmlns:a16="http://schemas.microsoft.com/office/drawing/2014/main" id="{19B4769F-F7DA-4B29-9871-806DDD3DEC21}"/>
              </a:ext>
            </a:extLst>
          </p:cNvPr>
          <p:cNvPicPr>
            <a:picLocks noChangeAspect="1"/>
          </p:cNvPicPr>
          <p:nvPr/>
        </p:nvPicPr>
        <p:blipFill>
          <a:blip r:embed="rId6"/>
          <a:stretch>
            <a:fillRect/>
          </a:stretch>
        </p:blipFill>
        <p:spPr>
          <a:xfrm>
            <a:off x="3976293" y="373215"/>
            <a:ext cx="733007" cy="312623"/>
          </a:xfrm>
          <a:prstGeom prst="rect">
            <a:avLst/>
          </a:prstGeom>
        </p:spPr>
      </p:pic>
      <p:sp>
        <p:nvSpPr>
          <p:cNvPr id="6" name="Textfeld 5">
            <a:extLst>
              <a:ext uri="{FF2B5EF4-FFF2-40B4-BE49-F238E27FC236}">
                <a16:creationId xmlns:a16="http://schemas.microsoft.com/office/drawing/2014/main" id="{F26E9EAD-BA20-4C9B-AC3C-48BFE739F05A}"/>
              </a:ext>
            </a:extLst>
          </p:cNvPr>
          <p:cNvSpPr txBox="1"/>
          <p:nvPr/>
        </p:nvSpPr>
        <p:spPr>
          <a:xfrm>
            <a:off x="5426168" y="4324443"/>
            <a:ext cx="339213" cy="215444"/>
          </a:xfrm>
          <a:prstGeom prst="rect">
            <a:avLst/>
          </a:prstGeom>
          <a:noFill/>
        </p:spPr>
        <p:txBody>
          <a:bodyPr wrap="square" rtlCol="0">
            <a:spAutoFit/>
          </a:bodyPr>
          <a:lstStyle/>
          <a:p>
            <a:r>
              <a:rPr lang="de-DE" sz="800" dirty="0">
                <a:latin typeface="+mn-lt"/>
              </a:rPr>
              <a:t>(1)</a:t>
            </a:r>
          </a:p>
        </p:txBody>
      </p:sp>
    </p:spTree>
    <p:extLst>
      <p:ext uri="{BB962C8B-B14F-4D97-AF65-F5344CB8AC3E}">
        <p14:creationId xmlns:p14="http://schemas.microsoft.com/office/powerpoint/2010/main" val="45577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C195CD4D-49EF-4684-AC1F-E57C560D8EB5}"/>
              </a:ext>
            </a:extLst>
          </p:cNvPr>
          <p:cNvPicPr>
            <a:picLocks noChangeAspect="1"/>
          </p:cNvPicPr>
          <p:nvPr/>
        </p:nvPicPr>
        <p:blipFill rotWithShape="1">
          <a:blip r:embed="rId3"/>
          <a:srcRect l="5390" t="7742" r="4480" b="13835"/>
          <a:stretch/>
        </p:blipFill>
        <p:spPr>
          <a:xfrm>
            <a:off x="707924" y="490598"/>
            <a:ext cx="7130846" cy="4377748"/>
          </a:xfrm>
          <a:prstGeom prst="rect">
            <a:avLst/>
          </a:prstGeom>
        </p:spPr>
      </p:pic>
      <p:sp>
        <p:nvSpPr>
          <p:cNvPr id="4" name="Textfeld 3">
            <a:extLst>
              <a:ext uri="{FF2B5EF4-FFF2-40B4-BE49-F238E27FC236}">
                <a16:creationId xmlns:a16="http://schemas.microsoft.com/office/drawing/2014/main" id="{A8B1116E-4E52-4442-A9E7-5FA0FCC13B0F}"/>
              </a:ext>
            </a:extLst>
          </p:cNvPr>
          <p:cNvSpPr txBox="1"/>
          <p:nvPr/>
        </p:nvSpPr>
        <p:spPr>
          <a:xfrm>
            <a:off x="7395078" y="4760624"/>
            <a:ext cx="339213" cy="215444"/>
          </a:xfrm>
          <a:prstGeom prst="rect">
            <a:avLst/>
          </a:prstGeom>
          <a:noFill/>
        </p:spPr>
        <p:txBody>
          <a:bodyPr wrap="square" rtlCol="0">
            <a:spAutoFit/>
          </a:bodyPr>
          <a:lstStyle/>
          <a:p>
            <a:r>
              <a:rPr lang="de-DE" sz="800" dirty="0">
                <a:latin typeface="+mn-lt"/>
              </a:rPr>
              <a:t>(2)</a:t>
            </a:r>
          </a:p>
        </p:txBody>
      </p:sp>
      <p:sp>
        <p:nvSpPr>
          <p:cNvPr id="5" name="Titel 4">
            <a:extLst>
              <a:ext uri="{FF2B5EF4-FFF2-40B4-BE49-F238E27FC236}">
                <a16:creationId xmlns:a16="http://schemas.microsoft.com/office/drawing/2014/main" id="{3E7462C7-DB51-4E10-BD29-94471BCA17B1}"/>
              </a:ext>
            </a:extLst>
          </p:cNvPr>
          <p:cNvSpPr txBox="1">
            <a:spLocks/>
          </p:cNvSpPr>
          <p:nvPr/>
        </p:nvSpPr>
        <p:spPr>
          <a:xfrm rot="5400000">
            <a:off x="7609741" y="2828486"/>
            <a:ext cx="2365131" cy="703385"/>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Klimawandel</a:t>
            </a:r>
          </a:p>
        </p:txBody>
      </p:sp>
      <p:sp>
        <p:nvSpPr>
          <p:cNvPr id="3" name="Textplatzhalter 2">
            <a:extLst>
              <a:ext uri="{FF2B5EF4-FFF2-40B4-BE49-F238E27FC236}">
                <a16:creationId xmlns:a16="http://schemas.microsoft.com/office/drawing/2014/main" id="{25693D28-E6A7-464E-A4D8-50DCCB83ACB8}"/>
              </a:ext>
            </a:extLst>
          </p:cNvPr>
          <p:cNvSpPr>
            <a:spLocks noGrp="1"/>
          </p:cNvSpPr>
          <p:nvPr>
            <p:ph type="body" sz="quarter" idx="14"/>
          </p:nvPr>
        </p:nvSpPr>
        <p:spPr/>
        <p:txBody>
          <a:bodyPr/>
          <a:lstStyle/>
          <a:p>
            <a:r>
              <a:rPr lang="de-DE" dirty="0"/>
              <a:t>Klimawandel</a:t>
            </a:r>
          </a:p>
        </p:txBody>
      </p:sp>
    </p:spTree>
    <p:extLst>
      <p:ext uri="{BB962C8B-B14F-4D97-AF65-F5344CB8AC3E}">
        <p14:creationId xmlns:p14="http://schemas.microsoft.com/office/powerpoint/2010/main" val="1154250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1F66859-AB04-40B5-9D01-4C8A71E91912}"/>
              </a:ext>
            </a:extLst>
          </p:cNvPr>
          <p:cNvSpPr>
            <a:spLocks noGrp="1"/>
          </p:cNvSpPr>
          <p:nvPr>
            <p:ph type="body" sz="quarter" idx="12"/>
          </p:nvPr>
        </p:nvSpPr>
        <p:spPr>
          <a:xfrm>
            <a:off x="1242353" y="1618807"/>
            <a:ext cx="4303834" cy="1680067"/>
          </a:xfrm>
        </p:spPr>
        <p:txBody>
          <a:bodyPr/>
          <a:lstStyle/>
          <a:p>
            <a:pPr marL="457200" indent="-457200">
              <a:lnSpc>
                <a:spcPct val="100000"/>
              </a:lnSpc>
              <a:spcAft>
                <a:spcPts val="1800"/>
              </a:spcAft>
              <a:buFont typeface="+mj-lt"/>
              <a:buAutoNum type="arabicPeriod"/>
            </a:pPr>
            <a:r>
              <a:rPr lang="de-DE" sz="2600" dirty="0">
                <a:solidFill>
                  <a:schemeClr val="tx1"/>
                </a:solidFill>
              </a:rPr>
              <a:t>Klima &amp; Klimawandel</a:t>
            </a:r>
          </a:p>
          <a:p>
            <a:pPr marL="457200" indent="-457200">
              <a:lnSpc>
                <a:spcPct val="100000"/>
              </a:lnSpc>
              <a:spcAft>
                <a:spcPts val="1800"/>
              </a:spcAft>
              <a:buFont typeface="+mj-lt"/>
              <a:buAutoNum type="arabicPeriod"/>
            </a:pPr>
            <a:r>
              <a:rPr lang="de-DE" sz="2600" dirty="0">
                <a:solidFill>
                  <a:schemeClr val="tx1"/>
                </a:solidFill>
              </a:rPr>
              <a:t>Das Klima in Bayern</a:t>
            </a:r>
          </a:p>
          <a:p>
            <a:pPr marL="457200" indent="-457200">
              <a:lnSpc>
                <a:spcPct val="100000"/>
              </a:lnSpc>
              <a:spcAft>
                <a:spcPts val="1800"/>
              </a:spcAft>
              <a:buFont typeface="+mj-lt"/>
              <a:buAutoNum type="arabicPeriod"/>
            </a:pPr>
            <a:r>
              <a:rPr lang="de-DE" sz="2600" dirty="0">
                <a:solidFill>
                  <a:schemeClr val="tx1"/>
                </a:solidFill>
              </a:rPr>
              <a:t>Folgen des Klimawandels</a:t>
            </a:r>
          </a:p>
        </p:txBody>
      </p:sp>
      <p:sp>
        <p:nvSpPr>
          <p:cNvPr id="3" name="Textplatzhalter 2">
            <a:extLst>
              <a:ext uri="{FF2B5EF4-FFF2-40B4-BE49-F238E27FC236}">
                <a16:creationId xmlns:a16="http://schemas.microsoft.com/office/drawing/2014/main" id="{1C4D70F0-183D-4DC4-9330-84ECBF17556A}"/>
              </a:ext>
            </a:extLst>
          </p:cNvPr>
          <p:cNvSpPr>
            <a:spLocks noGrp="1"/>
          </p:cNvSpPr>
          <p:nvPr>
            <p:ph type="body" sz="quarter" idx="14"/>
          </p:nvPr>
        </p:nvSpPr>
        <p:spPr/>
        <p:txBody>
          <a:bodyPr/>
          <a:lstStyle/>
          <a:p>
            <a:r>
              <a:rPr lang="de-DE" sz="2600" dirty="0">
                <a:solidFill>
                  <a:schemeClr val="tx1"/>
                </a:solidFill>
              </a:rPr>
              <a:t>Gliederung</a:t>
            </a:r>
          </a:p>
        </p:txBody>
      </p:sp>
      <p:sp>
        <p:nvSpPr>
          <p:cNvPr id="4" name="Titel 4">
            <a:extLst>
              <a:ext uri="{FF2B5EF4-FFF2-40B4-BE49-F238E27FC236}">
                <a16:creationId xmlns:a16="http://schemas.microsoft.com/office/drawing/2014/main" id="{E20149BC-B692-485D-AC57-3317088690A3}"/>
              </a:ext>
            </a:extLst>
          </p:cNvPr>
          <p:cNvSpPr txBox="1">
            <a:spLocks/>
          </p:cNvSpPr>
          <p:nvPr/>
        </p:nvSpPr>
        <p:spPr>
          <a:xfrm rot="5400000">
            <a:off x="7609741" y="2828486"/>
            <a:ext cx="2365131" cy="703385"/>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Gliederung</a:t>
            </a:r>
          </a:p>
        </p:txBody>
      </p:sp>
      <p:sp>
        <p:nvSpPr>
          <p:cNvPr id="5" name="Rechteck: abgerundete Ecken 4">
            <a:extLst>
              <a:ext uri="{FF2B5EF4-FFF2-40B4-BE49-F238E27FC236}">
                <a16:creationId xmlns:a16="http://schemas.microsoft.com/office/drawing/2014/main" id="{649E37DA-7DDA-4006-9870-14B0F65C1ADF}"/>
              </a:ext>
            </a:extLst>
          </p:cNvPr>
          <p:cNvSpPr/>
          <p:nvPr/>
        </p:nvSpPr>
        <p:spPr>
          <a:xfrm>
            <a:off x="971550" y="1274555"/>
            <a:ext cx="4852475" cy="2365131"/>
          </a:xfrm>
          <a:prstGeom prst="roundRect">
            <a:avLst/>
          </a:prstGeom>
          <a:ln w="19050">
            <a:solidFill>
              <a:srgbClr val="7AB8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1957372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3"/>
          </p:nvPr>
        </p:nvSpPr>
        <p:spPr>
          <a:xfrm>
            <a:off x="960728" y="1748235"/>
            <a:ext cx="7434000" cy="381000"/>
          </a:xfrm>
        </p:spPr>
        <p:txBody>
          <a:bodyPr/>
          <a:lstStyle/>
          <a:p>
            <a:r>
              <a:rPr lang="de-DE" dirty="0">
                <a:latin typeface="+mn-lt"/>
              </a:rPr>
              <a:t>Welchen Einfluss hat der Mensch auf die Erderwärmung?</a:t>
            </a:r>
          </a:p>
        </p:txBody>
      </p:sp>
      <p:sp>
        <p:nvSpPr>
          <p:cNvPr id="8" name="Textplatzhalter 5">
            <a:extLst>
              <a:ext uri="{FF2B5EF4-FFF2-40B4-BE49-F238E27FC236}">
                <a16:creationId xmlns:a16="http://schemas.microsoft.com/office/drawing/2014/main" id="{42D8827C-DA56-49EE-869E-114DB7554444}"/>
              </a:ext>
            </a:extLst>
          </p:cNvPr>
          <p:cNvSpPr txBox="1">
            <a:spLocks/>
          </p:cNvSpPr>
          <p:nvPr/>
        </p:nvSpPr>
        <p:spPr>
          <a:xfrm>
            <a:off x="960728" y="988385"/>
            <a:ext cx="7434000" cy="452438"/>
          </a:xfrm>
          <a:prstGeom prst="rect">
            <a:avLst/>
          </a:prstGeom>
        </p:spPr>
        <p:txBody>
          <a:bodyPr vert="horz" wrap="none" lIns="0" tIns="0" rIns="0" bIns="0"/>
          <a:lstStyle>
            <a:lvl1pPr marL="0" indent="0" algn="l" defTabSz="342900" rtl="0" eaLnBrk="1" fontAlgn="base" hangingPunct="1">
              <a:spcBef>
                <a:spcPts val="0"/>
              </a:spcBef>
              <a:spcAft>
                <a:spcPct val="0"/>
              </a:spcAft>
              <a:buFont typeface="Arial" panose="020B0604020202020204" pitchFamily="34" charset="0"/>
              <a:buNone/>
              <a:defRPr sz="3200" b="1" kern="12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marL="557213" indent="-214313" algn="l" defTabSz="342900" rtl="0" eaLnBrk="1" fontAlgn="base" hangingPunct="1">
              <a:spcBef>
                <a:spcPct val="20000"/>
              </a:spcBef>
              <a:spcAft>
                <a:spcPct val="0"/>
              </a:spcAft>
              <a:buFont typeface="Arial" panose="020B0604020202020204" pitchFamily="34" charset="0"/>
              <a:buNone/>
              <a:defRPr sz="2100" kern="1200">
                <a:solidFill>
                  <a:schemeClr val="tx1"/>
                </a:solidFill>
                <a:latin typeface="Arial"/>
                <a:ea typeface="ＭＳ Ｐゴシック" pitchFamily="-110" charset="-128"/>
                <a:cs typeface="Arial"/>
              </a:defRPr>
            </a:lvl2pPr>
            <a:lvl3pPr marL="857250" indent="-171450" algn="l" defTabSz="342900" rtl="0" eaLnBrk="1" fontAlgn="base" hangingPunct="1">
              <a:spcBef>
                <a:spcPct val="20000"/>
              </a:spcBef>
              <a:spcAft>
                <a:spcPct val="0"/>
              </a:spcAft>
              <a:buFont typeface="Arial" panose="020B0604020202020204" pitchFamily="34" charset="0"/>
              <a:buNone/>
              <a:defRPr kern="1200">
                <a:solidFill>
                  <a:schemeClr val="tx1"/>
                </a:solidFill>
                <a:latin typeface="Arial"/>
                <a:ea typeface="ＭＳ Ｐゴシック" pitchFamily="-110" charset="-128"/>
                <a:cs typeface="Arial"/>
              </a:defRPr>
            </a:lvl3pPr>
            <a:lvl4pPr marL="1200150" indent="-171450" algn="l" defTabSz="342900" rtl="0" eaLnBrk="1" fontAlgn="base" hangingPunct="1">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4pPr>
            <a:lvl5pPr marL="1543050" indent="-171450" algn="l" defTabSz="342900" rtl="0" eaLnBrk="1" fontAlgn="base" hangingPunct="1">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de-DE" sz="3600" dirty="0">
                <a:latin typeface="+mj-lt"/>
              </a:rPr>
              <a:t>1. Klima und Klimawandel</a:t>
            </a:r>
          </a:p>
        </p:txBody>
      </p:sp>
    </p:spTree>
    <p:extLst>
      <p:ext uri="{BB962C8B-B14F-4D97-AF65-F5344CB8AC3E}">
        <p14:creationId xmlns:p14="http://schemas.microsoft.com/office/powerpoint/2010/main" val="300058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326" y="671773"/>
            <a:ext cx="5815378" cy="3744478"/>
          </a:xfrm>
          <a:prstGeom prst="rect">
            <a:avLst/>
          </a:prstGeom>
        </p:spPr>
      </p:pic>
      <p:sp>
        <p:nvSpPr>
          <p:cNvPr id="2" name="Textplatzhalter 1"/>
          <p:cNvSpPr>
            <a:spLocks noGrp="1"/>
          </p:cNvSpPr>
          <p:nvPr>
            <p:ph type="body" sz="quarter" idx="12"/>
          </p:nvPr>
        </p:nvSpPr>
        <p:spPr/>
        <p:txBody>
          <a:bodyPr/>
          <a:lstStyle/>
          <a:p>
            <a:r>
              <a:rPr lang="de-DE" dirty="0">
                <a:latin typeface="+mj-lt"/>
              </a:rPr>
              <a:t>„Klima“ – Was ist das?</a:t>
            </a:r>
          </a:p>
        </p:txBody>
      </p:sp>
      <p:sp>
        <p:nvSpPr>
          <p:cNvPr id="8" name="Titel 10">
            <a:extLst>
              <a:ext uri="{FF2B5EF4-FFF2-40B4-BE49-F238E27FC236}">
                <a16:creationId xmlns:a16="http://schemas.microsoft.com/office/drawing/2014/main" id="{8059DF9E-FB95-4F82-BAA3-A5E85A905577}"/>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
        <p:nvSpPr>
          <p:cNvPr id="6" name="Textfeld 5">
            <a:extLst>
              <a:ext uri="{FF2B5EF4-FFF2-40B4-BE49-F238E27FC236}">
                <a16:creationId xmlns:a16="http://schemas.microsoft.com/office/drawing/2014/main" id="{3C33994F-01E7-4557-82B5-2F3AEE1AFD3D}"/>
              </a:ext>
            </a:extLst>
          </p:cNvPr>
          <p:cNvSpPr txBox="1"/>
          <p:nvPr/>
        </p:nvSpPr>
        <p:spPr>
          <a:xfrm>
            <a:off x="5426168" y="4324443"/>
            <a:ext cx="339213" cy="215444"/>
          </a:xfrm>
          <a:prstGeom prst="rect">
            <a:avLst/>
          </a:prstGeom>
          <a:noFill/>
        </p:spPr>
        <p:txBody>
          <a:bodyPr wrap="square" rtlCol="0">
            <a:spAutoFit/>
          </a:bodyPr>
          <a:lstStyle/>
          <a:p>
            <a:r>
              <a:rPr lang="de-DE" sz="800" dirty="0">
                <a:latin typeface="+mn-lt"/>
              </a:rPr>
              <a:t>(3)</a:t>
            </a:r>
          </a:p>
        </p:txBody>
      </p:sp>
    </p:spTree>
    <p:extLst>
      <p:ext uri="{BB962C8B-B14F-4D97-AF65-F5344CB8AC3E}">
        <p14:creationId xmlns:p14="http://schemas.microsoft.com/office/powerpoint/2010/main" val="1627765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1039407"/>
            <a:ext cx="5442118" cy="3655426"/>
          </a:xfrm>
          <a:prstGeom prst="rect">
            <a:avLst/>
          </a:prstGeom>
        </p:spPr>
      </p:pic>
      <p:sp>
        <p:nvSpPr>
          <p:cNvPr id="2" name="Rechteck 1">
            <a:extLst>
              <a:ext uri="{FF2B5EF4-FFF2-40B4-BE49-F238E27FC236}">
                <a16:creationId xmlns:a16="http://schemas.microsoft.com/office/drawing/2014/main" id="{92594C5D-D055-4B04-9EC5-4B337FE0D46A}"/>
              </a:ext>
            </a:extLst>
          </p:cNvPr>
          <p:cNvSpPr/>
          <p:nvPr/>
        </p:nvSpPr>
        <p:spPr>
          <a:xfrm>
            <a:off x="794390" y="2414797"/>
            <a:ext cx="5744496" cy="1106129"/>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 name="Textplatzhalter 2"/>
          <p:cNvSpPr>
            <a:spLocks noGrp="1"/>
          </p:cNvSpPr>
          <p:nvPr>
            <p:ph type="body" sz="quarter" idx="14"/>
          </p:nvPr>
        </p:nvSpPr>
        <p:spPr/>
        <p:txBody>
          <a:bodyPr/>
          <a:lstStyle/>
          <a:p>
            <a:r>
              <a:rPr lang="de-DE" dirty="0">
                <a:solidFill>
                  <a:schemeClr val="tx1"/>
                </a:solidFill>
                <a:latin typeface="+mj-lt"/>
              </a:rPr>
              <a:t>Der natürliche Treibhauseffekt</a:t>
            </a:r>
          </a:p>
        </p:txBody>
      </p:sp>
      <p:sp>
        <p:nvSpPr>
          <p:cNvPr id="10" name="Textfeld 9">
            <a:extLst>
              <a:ext uri="{FF2B5EF4-FFF2-40B4-BE49-F238E27FC236}">
                <a16:creationId xmlns:a16="http://schemas.microsoft.com/office/drawing/2014/main" id="{FC61260C-8B25-4C37-9DE7-8BFB13C7DF97}"/>
              </a:ext>
            </a:extLst>
          </p:cNvPr>
          <p:cNvSpPr txBox="1"/>
          <p:nvPr/>
        </p:nvSpPr>
        <p:spPr>
          <a:xfrm>
            <a:off x="6723063" y="1821485"/>
            <a:ext cx="1186199" cy="1815882"/>
          </a:xfrm>
          <a:prstGeom prst="rect">
            <a:avLst/>
          </a:prstGeom>
          <a:noFill/>
        </p:spPr>
        <p:txBody>
          <a:bodyPr wrap="square" rtlCol="0">
            <a:spAutoFit/>
          </a:bodyPr>
          <a:lstStyle/>
          <a:p>
            <a:pPr algn="ctr"/>
            <a:r>
              <a:rPr lang="de-DE" sz="1600" dirty="0">
                <a:latin typeface="+mn-lt"/>
              </a:rPr>
              <a:t>Die reflektierte Wärme-strahlung führt zu </a:t>
            </a:r>
            <a:r>
              <a:rPr lang="de-DE" sz="1600" b="1" dirty="0">
                <a:latin typeface="+mn-lt"/>
              </a:rPr>
              <a:t>zusätzlicher</a:t>
            </a:r>
            <a:r>
              <a:rPr lang="de-DE" sz="1600" dirty="0">
                <a:latin typeface="+mn-lt"/>
              </a:rPr>
              <a:t> </a:t>
            </a:r>
            <a:r>
              <a:rPr lang="de-DE" sz="1600" b="1" dirty="0">
                <a:latin typeface="+mn-lt"/>
              </a:rPr>
              <a:t>Erwärmung</a:t>
            </a:r>
          </a:p>
        </p:txBody>
      </p:sp>
      <p:sp>
        <p:nvSpPr>
          <p:cNvPr id="12" name="Rechteck: abgerundete Ecken 6">
            <a:extLst>
              <a:ext uri="{FF2B5EF4-FFF2-40B4-BE49-F238E27FC236}">
                <a16:creationId xmlns:a16="http://schemas.microsoft.com/office/drawing/2014/main" id="{AC7C97C9-F312-48E0-B116-BC648BBB8DD8}"/>
              </a:ext>
            </a:extLst>
          </p:cNvPr>
          <p:cNvSpPr/>
          <p:nvPr/>
        </p:nvSpPr>
        <p:spPr>
          <a:xfrm>
            <a:off x="6708493" y="1767803"/>
            <a:ext cx="1215340" cy="1923246"/>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485" y="1973772"/>
            <a:ext cx="1850502" cy="1905197"/>
          </a:xfrm>
          <a:prstGeom prst="rect">
            <a:avLst/>
          </a:prstGeom>
        </p:spPr>
      </p:pic>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6337" y="1457685"/>
            <a:ext cx="1932544" cy="2233364"/>
          </a:xfrm>
          <a:prstGeom prst="rect">
            <a:avLst/>
          </a:prstGeom>
        </p:spPr>
      </p:pic>
      <p:pic>
        <p:nvPicPr>
          <p:cNvPr id="8" name="Grafik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4244" y="2496883"/>
            <a:ext cx="1932544" cy="1194166"/>
          </a:xfrm>
          <a:prstGeom prst="rect">
            <a:avLst/>
          </a:prstGeom>
        </p:spPr>
      </p:pic>
      <p:sp>
        <p:nvSpPr>
          <p:cNvPr id="11" name="Textfeld 10">
            <a:extLst>
              <a:ext uri="{FF2B5EF4-FFF2-40B4-BE49-F238E27FC236}">
                <a16:creationId xmlns:a16="http://schemas.microsoft.com/office/drawing/2014/main" id="{11CD83A2-E6E3-4ADC-81B0-922416123FFF}"/>
              </a:ext>
            </a:extLst>
          </p:cNvPr>
          <p:cNvSpPr txBox="1"/>
          <p:nvPr/>
        </p:nvSpPr>
        <p:spPr>
          <a:xfrm>
            <a:off x="6369280" y="4479389"/>
            <a:ext cx="339213" cy="215444"/>
          </a:xfrm>
          <a:prstGeom prst="rect">
            <a:avLst/>
          </a:prstGeom>
          <a:noFill/>
        </p:spPr>
        <p:txBody>
          <a:bodyPr wrap="square" rtlCol="0">
            <a:spAutoFit/>
          </a:bodyPr>
          <a:lstStyle/>
          <a:p>
            <a:r>
              <a:rPr lang="de-DE" sz="800" dirty="0">
                <a:latin typeface="+mn-lt"/>
              </a:rPr>
              <a:t>(4)</a:t>
            </a:r>
          </a:p>
        </p:txBody>
      </p:sp>
      <p:sp>
        <p:nvSpPr>
          <p:cNvPr id="13" name="Titel 10">
            <a:extLst>
              <a:ext uri="{FF2B5EF4-FFF2-40B4-BE49-F238E27FC236}">
                <a16:creationId xmlns:a16="http://schemas.microsoft.com/office/drawing/2014/main" id="{B616E8D1-DC7E-4952-9E4C-AA9B582FC433}"/>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
        <p:nvSpPr>
          <p:cNvPr id="6" name="Textfeld 5"/>
          <p:cNvSpPr txBox="1"/>
          <p:nvPr/>
        </p:nvSpPr>
        <p:spPr>
          <a:xfrm>
            <a:off x="4325314" y="3004449"/>
            <a:ext cx="836741" cy="577081"/>
          </a:xfrm>
          <a:prstGeom prst="rect">
            <a:avLst/>
          </a:prstGeom>
          <a:solidFill>
            <a:schemeClr val="bg1"/>
          </a:solidFill>
        </p:spPr>
        <p:txBody>
          <a:bodyPr wrap="square" rtlCol="0">
            <a:spAutoFit/>
          </a:bodyPr>
          <a:lstStyle/>
          <a:p>
            <a:pPr algn="ctr"/>
            <a:r>
              <a:rPr lang="de-DE" sz="1050" smtClean="0">
                <a:solidFill>
                  <a:srgbClr val="E20000"/>
                </a:solidFill>
                <a:latin typeface="+mn-lt"/>
              </a:rPr>
              <a:t>Reflektierte Wärme-strahlung </a:t>
            </a:r>
            <a:endParaRPr lang="de-DE" sz="1050" dirty="0" smtClean="0">
              <a:solidFill>
                <a:srgbClr val="E20000"/>
              </a:solidFill>
              <a:latin typeface="+mn-lt"/>
            </a:endParaRPr>
          </a:p>
        </p:txBody>
      </p:sp>
    </p:spTree>
    <p:extLst>
      <p:ext uri="{BB962C8B-B14F-4D97-AF65-F5344CB8AC3E}">
        <p14:creationId xmlns:p14="http://schemas.microsoft.com/office/powerpoint/2010/main" val="341906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2"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2"/>
          </p:nvPr>
        </p:nvSpPr>
        <p:spPr/>
        <p:txBody>
          <a:bodyPr/>
          <a:lstStyle/>
          <a:p>
            <a:r>
              <a:rPr lang="de-DE" dirty="0"/>
              <a:t>Temperatur und CO</a:t>
            </a:r>
            <a:r>
              <a:rPr lang="de-DE" baseline="-25000" dirty="0"/>
              <a:t>2</a:t>
            </a:r>
            <a:r>
              <a:rPr lang="de-DE" dirty="0"/>
              <a:t> – nicht unabhängig</a:t>
            </a:r>
          </a:p>
        </p:txBody>
      </p:sp>
      <p:sp>
        <p:nvSpPr>
          <p:cNvPr id="10" name="Textfeld 9"/>
          <p:cNvSpPr txBox="1"/>
          <p:nvPr/>
        </p:nvSpPr>
        <p:spPr>
          <a:xfrm>
            <a:off x="3136849" y="4374375"/>
            <a:ext cx="4500634" cy="523220"/>
          </a:xfrm>
          <a:prstGeom prst="rect">
            <a:avLst/>
          </a:prstGeom>
          <a:noFill/>
        </p:spPr>
        <p:txBody>
          <a:bodyPr wrap="square" rtlCol="0">
            <a:spAutoFit/>
          </a:bodyPr>
          <a:lstStyle/>
          <a:p>
            <a:pPr marL="2381" lvl="0" defTabSz="342900">
              <a:spcBef>
                <a:spcPts val="300"/>
              </a:spcBef>
              <a:buClr>
                <a:srgbClr val="71AD2A"/>
              </a:buClr>
              <a:buSzPct val="100000"/>
            </a:pPr>
            <a:r>
              <a:rPr lang="de-DE" sz="1400" dirty="0">
                <a:solidFill>
                  <a:srgbClr val="000000"/>
                </a:solidFill>
                <a:latin typeface="Calibri"/>
                <a:cs typeface="Arial" panose="020B0604020202020204" pitchFamily="34" charset="0"/>
              </a:rPr>
              <a:t>Verlauf von globaler Temperatur und CO</a:t>
            </a:r>
            <a:r>
              <a:rPr lang="de-DE" sz="1400" baseline="-25000" dirty="0">
                <a:solidFill>
                  <a:srgbClr val="000000"/>
                </a:solidFill>
                <a:latin typeface="Calibri"/>
                <a:cs typeface="Arial" panose="020B0604020202020204" pitchFamily="34" charset="0"/>
              </a:rPr>
              <a:t>2</a:t>
            </a:r>
            <a:r>
              <a:rPr lang="de-DE" sz="1400" dirty="0">
                <a:solidFill>
                  <a:srgbClr val="000000"/>
                </a:solidFill>
                <a:latin typeface="Calibri"/>
                <a:cs typeface="Arial" panose="020B0604020202020204" pitchFamily="34" charset="0"/>
              </a:rPr>
              <a:t>-Konzentration der Atmosphäre (1880 bis 2020) </a:t>
            </a:r>
            <a:r>
              <a:rPr lang="de-DE" sz="800" dirty="0">
                <a:solidFill>
                  <a:srgbClr val="000000"/>
                </a:solidFill>
                <a:latin typeface="Calibri"/>
                <a:cs typeface="Arial" panose="020B0604020202020204" pitchFamily="34" charset="0"/>
              </a:rPr>
              <a:t>(5)</a:t>
            </a:r>
          </a:p>
        </p:txBody>
      </p:sp>
      <p:sp>
        <p:nvSpPr>
          <p:cNvPr id="8" name="Textfeld 7"/>
          <p:cNvSpPr txBox="1"/>
          <p:nvPr/>
        </p:nvSpPr>
        <p:spPr>
          <a:xfrm>
            <a:off x="710982" y="1600632"/>
            <a:ext cx="1656486" cy="2308324"/>
          </a:xfrm>
          <a:prstGeom prst="rect">
            <a:avLst/>
          </a:prstGeom>
          <a:noFill/>
        </p:spPr>
        <p:txBody>
          <a:bodyPr wrap="square" rtlCol="0">
            <a:spAutoFit/>
          </a:bodyPr>
          <a:lstStyle/>
          <a:p>
            <a:pPr marL="2381" lvl="0" algn="ctr" defTabSz="342900">
              <a:spcBef>
                <a:spcPts val="300"/>
              </a:spcBef>
              <a:buClr>
                <a:srgbClr val="71AD2A"/>
              </a:buClr>
              <a:buSzPct val="100000"/>
            </a:pPr>
            <a:r>
              <a:rPr lang="de-DE" sz="1600" dirty="0">
                <a:solidFill>
                  <a:srgbClr val="000000"/>
                </a:solidFill>
                <a:latin typeface="Calibri"/>
                <a:cs typeface="Arial" panose="020B0604020202020204" pitchFamily="34" charset="0"/>
              </a:rPr>
              <a:t>Ähnlich verlaufende Kurven deuten auf </a:t>
            </a:r>
            <a:r>
              <a:rPr lang="de-DE" sz="1600" b="1" dirty="0">
                <a:solidFill>
                  <a:srgbClr val="000000"/>
                </a:solidFill>
                <a:latin typeface="Calibri"/>
                <a:cs typeface="Arial" panose="020B0604020202020204" pitchFamily="34" charset="0"/>
              </a:rPr>
              <a:t>Zusammen-hang</a:t>
            </a:r>
            <a:r>
              <a:rPr lang="de-DE" sz="1600" dirty="0">
                <a:solidFill>
                  <a:srgbClr val="000000"/>
                </a:solidFill>
                <a:latin typeface="Calibri"/>
                <a:cs typeface="Arial" panose="020B0604020202020204" pitchFamily="34" charset="0"/>
              </a:rPr>
              <a:t> zwischen erhöhten CO</a:t>
            </a:r>
            <a:r>
              <a:rPr lang="de-DE" sz="1600" baseline="-25000" dirty="0">
                <a:solidFill>
                  <a:srgbClr val="000000"/>
                </a:solidFill>
                <a:latin typeface="Calibri"/>
                <a:cs typeface="Arial" panose="020B0604020202020204" pitchFamily="34" charset="0"/>
              </a:rPr>
              <a:t>2</a:t>
            </a:r>
            <a:r>
              <a:rPr lang="de-DE" sz="1600" dirty="0">
                <a:solidFill>
                  <a:srgbClr val="000000"/>
                </a:solidFill>
                <a:latin typeface="Calibri"/>
                <a:cs typeface="Arial" panose="020B0604020202020204" pitchFamily="34" charset="0"/>
              </a:rPr>
              <a:t>-Emissionen und Temperatur-anstieg hin</a:t>
            </a:r>
          </a:p>
        </p:txBody>
      </p:sp>
      <p:sp>
        <p:nvSpPr>
          <p:cNvPr id="11" name="Rechteck: abgerundete Ecken 6">
            <a:extLst>
              <a:ext uri="{FF2B5EF4-FFF2-40B4-BE49-F238E27FC236}">
                <a16:creationId xmlns:a16="http://schemas.microsoft.com/office/drawing/2014/main" id="{AC7C97C9-F312-48E0-B116-BC648BBB8DD8}"/>
              </a:ext>
            </a:extLst>
          </p:cNvPr>
          <p:cNvSpPr/>
          <p:nvPr/>
        </p:nvSpPr>
        <p:spPr>
          <a:xfrm>
            <a:off x="760860" y="1551629"/>
            <a:ext cx="1556730" cy="2406330"/>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pic>
        <p:nvPicPr>
          <p:cNvPr id="13" name="Grafik 12">
            <a:extLst>
              <a:ext uri="{FF2B5EF4-FFF2-40B4-BE49-F238E27FC236}">
                <a16:creationId xmlns:a16="http://schemas.microsoft.com/office/drawing/2014/main" id="{56B524F9-12E0-46E3-BB5A-EE0F6DC89D67}"/>
              </a:ext>
            </a:extLst>
          </p:cNvPr>
          <p:cNvPicPr>
            <a:picLocks noChangeAspect="1"/>
          </p:cNvPicPr>
          <p:nvPr/>
        </p:nvPicPr>
        <p:blipFill>
          <a:blip r:embed="rId3"/>
          <a:stretch>
            <a:fillRect/>
          </a:stretch>
        </p:blipFill>
        <p:spPr>
          <a:xfrm>
            <a:off x="2901797" y="1302079"/>
            <a:ext cx="4635261" cy="3090174"/>
          </a:xfrm>
          <a:prstGeom prst="rect">
            <a:avLst/>
          </a:prstGeom>
        </p:spPr>
      </p:pic>
      <p:sp>
        <p:nvSpPr>
          <p:cNvPr id="14" name="Textfeld 13">
            <a:extLst>
              <a:ext uri="{FF2B5EF4-FFF2-40B4-BE49-F238E27FC236}">
                <a16:creationId xmlns:a16="http://schemas.microsoft.com/office/drawing/2014/main" id="{36AE2D0C-D0AE-433D-BA36-068302409BC3}"/>
              </a:ext>
            </a:extLst>
          </p:cNvPr>
          <p:cNvSpPr txBox="1"/>
          <p:nvPr/>
        </p:nvSpPr>
        <p:spPr>
          <a:xfrm rot="16200000">
            <a:off x="1802143" y="2558929"/>
            <a:ext cx="2099552" cy="261610"/>
          </a:xfrm>
          <a:prstGeom prst="rect">
            <a:avLst/>
          </a:prstGeom>
          <a:noFill/>
        </p:spPr>
        <p:txBody>
          <a:bodyPr wrap="square" rtlCol="0">
            <a:spAutoFit/>
          </a:bodyPr>
          <a:lstStyle/>
          <a:p>
            <a:pPr algn="ctr"/>
            <a:r>
              <a:rPr lang="de-DE" sz="1100" dirty="0">
                <a:solidFill>
                  <a:schemeClr val="tx1">
                    <a:lumMod val="50000"/>
                    <a:lumOff val="50000"/>
                  </a:schemeClr>
                </a:solidFill>
                <a:latin typeface="+mn-lt"/>
              </a:rPr>
              <a:t>Temperaturabweichung (</a:t>
            </a:r>
            <a:r>
              <a:rPr lang="de-DE" sz="1100" dirty="0">
                <a:solidFill>
                  <a:schemeClr val="tx1">
                    <a:lumMod val="50000"/>
                    <a:lumOff val="50000"/>
                  </a:schemeClr>
                </a:solidFill>
                <a:latin typeface="+mn-lt"/>
                <a:ea typeface="Calibri" panose="020F0502020204030204" pitchFamily="34" charset="0"/>
                <a:cs typeface="Times New Roman" panose="02020603050405020304" pitchFamily="18" charset="0"/>
              </a:rPr>
              <a:t>°C</a:t>
            </a:r>
            <a:r>
              <a:rPr lang="de-DE" sz="1100" dirty="0">
                <a:solidFill>
                  <a:schemeClr val="tx1">
                    <a:lumMod val="50000"/>
                    <a:lumOff val="50000"/>
                  </a:schemeClr>
                </a:solidFill>
                <a:latin typeface="+mn-lt"/>
              </a:rPr>
              <a:t>)</a:t>
            </a:r>
          </a:p>
        </p:txBody>
      </p:sp>
      <p:sp>
        <p:nvSpPr>
          <p:cNvPr id="15" name="Textfeld 14">
            <a:extLst>
              <a:ext uri="{FF2B5EF4-FFF2-40B4-BE49-F238E27FC236}">
                <a16:creationId xmlns:a16="http://schemas.microsoft.com/office/drawing/2014/main" id="{E6A2DA54-B125-459D-996E-BAC2DE76790E}"/>
              </a:ext>
            </a:extLst>
          </p:cNvPr>
          <p:cNvSpPr txBox="1"/>
          <p:nvPr/>
        </p:nvSpPr>
        <p:spPr>
          <a:xfrm rot="16200000">
            <a:off x="6587707" y="2558928"/>
            <a:ext cx="2099552" cy="261610"/>
          </a:xfrm>
          <a:prstGeom prst="rect">
            <a:avLst/>
          </a:prstGeom>
          <a:noFill/>
        </p:spPr>
        <p:txBody>
          <a:bodyPr wrap="square" rtlCol="0">
            <a:spAutoFit/>
          </a:bodyPr>
          <a:lstStyle/>
          <a:p>
            <a:pPr algn="ctr"/>
            <a:r>
              <a:rPr lang="de-DE" sz="1100" dirty="0">
                <a:solidFill>
                  <a:schemeClr val="bg2">
                    <a:lumMod val="50000"/>
                  </a:schemeClr>
                </a:solidFill>
                <a:latin typeface="+mn-lt"/>
              </a:rPr>
              <a:t>CO</a:t>
            </a:r>
            <a:r>
              <a:rPr lang="de-DE" sz="1100" baseline="-25000" dirty="0">
                <a:solidFill>
                  <a:schemeClr val="bg2">
                    <a:lumMod val="50000"/>
                  </a:schemeClr>
                </a:solidFill>
                <a:latin typeface="+mn-lt"/>
              </a:rPr>
              <a:t>2</a:t>
            </a:r>
            <a:r>
              <a:rPr lang="de-DE" sz="1100" dirty="0">
                <a:solidFill>
                  <a:schemeClr val="bg2">
                    <a:lumMod val="50000"/>
                  </a:schemeClr>
                </a:solidFill>
                <a:latin typeface="+mn-lt"/>
              </a:rPr>
              <a:t>-Konzentration (</a:t>
            </a:r>
            <a:r>
              <a:rPr lang="de-DE" sz="1100" dirty="0">
                <a:solidFill>
                  <a:schemeClr val="bg2">
                    <a:lumMod val="50000"/>
                  </a:schemeClr>
                </a:solidFill>
                <a:latin typeface="+mn-lt"/>
                <a:cs typeface="Times New Roman" panose="02020603050405020304" pitchFamily="18" charset="0"/>
              </a:rPr>
              <a:t>ppm)</a:t>
            </a:r>
            <a:endParaRPr lang="de-DE" sz="1100" dirty="0">
              <a:solidFill>
                <a:schemeClr val="bg2">
                  <a:lumMod val="50000"/>
                </a:schemeClr>
              </a:solidFill>
              <a:latin typeface="+mn-lt"/>
            </a:endParaRPr>
          </a:p>
        </p:txBody>
      </p:sp>
      <p:sp>
        <p:nvSpPr>
          <p:cNvPr id="16" name="Titel 10">
            <a:extLst>
              <a:ext uri="{FF2B5EF4-FFF2-40B4-BE49-F238E27FC236}">
                <a16:creationId xmlns:a16="http://schemas.microsoft.com/office/drawing/2014/main" id="{A10BB86C-F5F6-40EC-8852-1679853C8540}"/>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3819240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D50E01DF-2C6E-4250-B358-737BF3647A8F}"/>
              </a:ext>
            </a:extLst>
          </p:cNvPr>
          <p:cNvSpPr>
            <a:spLocks noGrp="1"/>
          </p:cNvSpPr>
          <p:nvPr>
            <p:ph type="body" sz="quarter" idx="14"/>
          </p:nvPr>
        </p:nvSpPr>
        <p:spPr/>
        <p:txBody>
          <a:bodyPr/>
          <a:lstStyle/>
          <a:p>
            <a:r>
              <a:rPr lang="de-DE" dirty="0"/>
              <a:t>Ursache Mensch</a:t>
            </a:r>
          </a:p>
        </p:txBody>
      </p:sp>
      <p:pic>
        <p:nvPicPr>
          <p:cNvPr id="8" name="Grafik 7">
            <a:extLst>
              <a:ext uri="{FF2B5EF4-FFF2-40B4-BE49-F238E27FC236}">
                <a16:creationId xmlns:a16="http://schemas.microsoft.com/office/drawing/2014/main" id="{15EE1F29-B69D-4825-803B-A24ACE8C402C}"/>
              </a:ext>
            </a:extLst>
          </p:cNvPr>
          <p:cNvPicPr>
            <a:picLocks noChangeAspect="1"/>
          </p:cNvPicPr>
          <p:nvPr/>
        </p:nvPicPr>
        <p:blipFill>
          <a:blip r:embed="rId3"/>
          <a:stretch>
            <a:fillRect/>
          </a:stretch>
        </p:blipFill>
        <p:spPr>
          <a:xfrm>
            <a:off x="971549" y="1174363"/>
            <a:ext cx="3365295" cy="2241777"/>
          </a:xfrm>
          <a:prstGeom prst="rect">
            <a:avLst/>
          </a:prstGeom>
        </p:spPr>
      </p:pic>
      <p:pic>
        <p:nvPicPr>
          <p:cNvPr id="12" name="Grafik 11">
            <a:extLst>
              <a:ext uri="{FF2B5EF4-FFF2-40B4-BE49-F238E27FC236}">
                <a16:creationId xmlns:a16="http://schemas.microsoft.com/office/drawing/2014/main" id="{9FB74AB6-DD7E-41DE-A33E-68BAFB222F49}"/>
              </a:ext>
            </a:extLst>
          </p:cNvPr>
          <p:cNvPicPr>
            <a:picLocks noChangeAspect="1"/>
          </p:cNvPicPr>
          <p:nvPr/>
        </p:nvPicPr>
        <p:blipFill rotWithShape="1">
          <a:blip r:embed="rId4"/>
          <a:srcRect t="8913"/>
          <a:stretch/>
        </p:blipFill>
        <p:spPr>
          <a:xfrm>
            <a:off x="4656587" y="1174363"/>
            <a:ext cx="3281516" cy="2241777"/>
          </a:xfrm>
          <a:prstGeom prst="rect">
            <a:avLst/>
          </a:prstGeom>
        </p:spPr>
      </p:pic>
      <p:sp>
        <p:nvSpPr>
          <p:cNvPr id="14" name="Textfeld 13">
            <a:extLst>
              <a:ext uri="{FF2B5EF4-FFF2-40B4-BE49-F238E27FC236}">
                <a16:creationId xmlns:a16="http://schemas.microsoft.com/office/drawing/2014/main" id="{6CAD28CA-9CF9-429C-B8EE-4FFF385D2767}"/>
              </a:ext>
            </a:extLst>
          </p:cNvPr>
          <p:cNvSpPr txBox="1"/>
          <p:nvPr/>
        </p:nvSpPr>
        <p:spPr>
          <a:xfrm>
            <a:off x="971549" y="3562333"/>
            <a:ext cx="3281516" cy="677108"/>
          </a:xfrm>
          <a:prstGeom prst="rect">
            <a:avLst/>
          </a:prstGeom>
          <a:noFill/>
        </p:spPr>
        <p:txBody>
          <a:bodyPr wrap="square" rtlCol="0">
            <a:spAutoFit/>
          </a:bodyPr>
          <a:lstStyle/>
          <a:p>
            <a:pPr marL="2381" lvl="0" algn="ctr" defTabSz="342900">
              <a:spcBef>
                <a:spcPts val="300"/>
              </a:spcBef>
              <a:buClr>
                <a:srgbClr val="71AD2A"/>
              </a:buClr>
              <a:buSzPct val="100000"/>
            </a:pPr>
            <a:r>
              <a:rPr lang="de-DE" sz="1900" dirty="0">
                <a:solidFill>
                  <a:srgbClr val="000000"/>
                </a:solidFill>
                <a:latin typeface="Calibri"/>
                <a:cs typeface="Arial" panose="020B0604020202020204" pitchFamily="34" charset="0"/>
              </a:rPr>
              <a:t>Verbrennung fossiler Energieträger</a:t>
            </a:r>
          </a:p>
        </p:txBody>
      </p:sp>
      <p:sp>
        <p:nvSpPr>
          <p:cNvPr id="15" name="Textfeld 14">
            <a:extLst>
              <a:ext uri="{FF2B5EF4-FFF2-40B4-BE49-F238E27FC236}">
                <a16:creationId xmlns:a16="http://schemas.microsoft.com/office/drawing/2014/main" id="{6BFE09C5-BC79-427E-BEBD-EB6C842F8862}"/>
              </a:ext>
            </a:extLst>
          </p:cNvPr>
          <p:cNvSpPr txBox="1"/>
          <p:nvPr/>
        </p:nvSpPr>
        <p:spPr>
          <a:xfrm>
            <a:off x="5150652" y="3562333"/>
            <a:ext cx="2319405" cy="384721"/>
          </a:xfrm>
          <a:prstGeom prst="rect">
            <a:avLst/>
          </a:prstGeom>
          <a:noFill/>
        </p:spPr>
        <p:txBody>
          <a:bodyPr wrap="square" rtlCol="0">
            <a:spAutoFit/>
          </a:bodyPr>
          <a:lstStyle/>
          <a:p>
            <a:pPr marL="2381" lvl="0" defTabSz="342900">
              <a:spcBef>
                <a:spcPts val="300"/>
              </a:spcBef>
              <a:buClr>
                <a:srgbClr val="71AD2A"/>
              </a:buClr>
              <a:buSzPct val="100000"/>
            </a:pPr>
            <a:r>
              <a:rPr lang="de-DE" sz="1900" dirty="0">
                <a:solidFill>
                  <a:srgbClr val="000000"/>
                </a:solidFill>
                <a:latin typeface="Calibri"/>
                <a:cs typeface="Arial" panose="020B0604020202020204" pitchFamily="34" charset="0"/>
              </a:rPr>
              <a:t>Rodung von Wäldern</a:t>
            </a:r>
          </a:p>
        </p:txBody>
      </p:sp>
      <p:sp>
        <p:nvSpPr>
          <p:cNvPr id="16" name="Pfeil: nach unten 15">
            <a:extLst>
              <a:ext uri="{FF2B5EF4-FFF2-40B4-BE49-F238E27FC236}">
                <a16:creationId xmlns:a16="http://schemas.microsoft.com/office/drawing/2014/main" id="{B6675A73-52C4-4931-8D0B-F5B4ED34BA44}"/>
              </a:ext>
            </a:extLst>
          </p:cNvPr>
          <p:cNvSpPr/>
          <p:nvPr/>
        </p:nvSpPr>
        <p:spPr>
          <a:xfrm>
            <a:off x="2293374" y="4260174"/>
            <a:ext cx="479323" cy="265471"/>
          </a:xfrm>
          <a:prstGeom prst="downArrow">
            <a:avLst/>
          </a:prstGeom>
          <a:solidFill>
            <a:srgbClr val="FF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7" name="Pfeil: nach unten 16">
            <a:extLst>
              <a:ext uri="{FF2B5EF4-FFF2-40B4-BE49-F238E27FC236}">
                <a16:creationId xmlns:a16="http://schemas.microsoft.com/office/drawing/2014/main" id="{D7037324-9081-4C53-B6A1-3D17B6B6E5A0}"/>
              </a:ext>
            </a:extLst>
          </p:cNvPr>
          <p:cNvSpPr/>
          <p:nvPr/>
        </p:nvSpPr>
        <p:spPr>
          <a:xfrm>
            <a:off x="5995002" y="4260173"/>
            <a:ext cx="479323" cy="265471"/>
          </a:xfrm>
          <a:prstGeom prst="downArrow">
            <a:avLst/>
          </a:prstGeom>
          <a:solidFill>
            <a:srgbClr val="FF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8" name="Textfeld 17">
            <a:extLst>
              <a:ext uri="{FF2B5EF4-FFF2-40B4-BE49-F238E27FC236}">
                <a16:creationId xmlns:a16="http://schemas.microsoft.com/office/drawing/2014/main" id="{58CAFE4F-48E3-46E3-9F90-824F10F98037}"/>
              </a:ext>
            </a:extLst>
          </p:cNvPr>
          <p:cNvSpPr txBox="1"/>
          <p:nvPr/>
        </p:nvSpPr>
        <p:spPr>
          <a:xfrm>
            <a:off x="4750469" y="4646401"/>
            <a:ext cx="3281516" cy="384721"/>
          </a:xfrm>
          <a:prstGeom prst="rect">
            <a:avLst/>
          </a:prstGeom>
          <a:noFill/>
        </p:spPr>
        <p:txBody>
          <a:bodyPr wrap="square" rtlCol="0">
            <a:spAutoFit/>
          </a:bodyPr>
          <a:lstStyle/>
          <a:p>
            <a:pPr marL="2381" lvl="0" defTabSz="342900">
              <a:spcBef>
                <a:spcPts val="300"/>
              </a:spcBef>
              <a:buClr>
                <a:srgbClr val="71AD2A"/>
              </a:buClr>
              <a:buSzPct val="100000"/>
            </a:pPr>
            <a:r>
              <a:rPr lang="de-DE" sz="1900" dirty="0">
                <a:solidFill>
                  <a:srgbClr val="000000"/>
                </a:solidFill>
                <a:latin typeface="Calibri"/>
                <a:cs typeface="Arial" panose="020B0604020202020204" pitchFamily="34" charset="0"/>
              </a:rPr>
              <a:t>Zerstörung von CO</a:t>
            </a:r>
            <a:r>
              <a:rPr lang="de-DE" sz="1900" baseline="-25000" dirty="0">
                <a:solidFill>
                  <a:srgbClr val="000000"/>
                </a:solidFill>
                <a:latin typeface="Calibri"/>
                <a:cs typeface="Arial" panose="020B0604020202020204" pitchFamily="34" charset="0"/>
              </a:rPr>
              <a:t>2</a:t>
            </a:r>
            <a:r>
              <a:rPr lang="de-DE" sz="1900" dirty="0">
                <a:solidFill>
                  <a:srgbClr val="000000"/>
                </a:solidFill>
                <a:latin typeface="Calibri"/>
                <a:cs typeface="Arial" panose="020B0604020202020204" pitchFamily="34" charset="0"/>
              </a:rPr>
              <a:t>-Speichern</a:t>
            </a:r>
          </a:p>
        </p:txBody>
      </p:sp>
      <p:sp>
        <p:nvSpPr>
          <p:cNvPr id="19" name="Textfeld 18">
            <a:extLst>
              <a:ext uri="{FF2B5EF4-FFF2-40B4-BE49-F238E27FC236}">
                <a16:creationId xmlns:a16="http://schemas.microsoft.com/office/drawing/2014/main" id="{736897E3-660C-457D-A4CF-AB753AEC0598}"/>
              </a:ext>
            </a:extLst>
          </p:cNvPr>
          <p:cNvSpPr txBox="1"/>
          <p:nvPr/>
        </p:nvSpPr>
        <p:spPr>
          <a:xfrm>
            <a:off x="1494493" y="4634847"/>
            <a:ext cx="2319405" cy="384721"/>
          </a:xfrm>
          <a:prstGeom prst="rect">
            <a:avLst/>
          </a:prstGeom>
          <a:noFill/>
        </p:spPr>
        <p:txBody>
          <a:bodyPr wrap="square" rtlCol="0">
            <a:spAutoFit/>
          </a:bodyPr>
          <a:lstStyle/>
          <a:p>
            <a:pPr marL="2381" lvl="0" defTabSz="342900">
              <a:spcBef>
                <a:spcPts val="300"/>
              </a:spcBef>
              <a:buClr>
                <a:srgbClr val="71AD2A"/>
              </a:buClr>
              <a:buSzPct val="100000"/>
            </a:pPr>
            <a:r>
              <a:rPr lang="de-DE" sz="1900" dirty="0">
                <a:solidFill>
                  <a:srgbClr val="000000"/>
                </a:solidFill>
                <a:latin typeface="Calibri"/>
                <a:cs typeface="Arial" panose="020B0604020202020204" pitchFamily="34" charset="0"/>
              </a:rPr>
              <a:t>Freisetzung von CO</a:t>
            </a:r>
            <a:r>
              <a:rPr lang="de-DE" sz="1900" baseline="-25000" dirty="0">
                <a:solidFill>
                  <a:srgbClr val="000000"/>
                </a:solidFill>
                <a:latin typeface="Calibri"/>
                <a:cs typeface="Arial" panose="020B0604020202020204" pitchFamily="34" charset="0"/>
              </a:rPr>
              <a:t>2</a:t>
            </a:r>
          </a:p>
        </p:txBody>
      </p:sp>
      <p:sp>
        <p:nvSpPr>
          <p:cNvPr id="20" name="Textfeld 19">
            <a:extLst>
              <a:ext uri="{FF2B5EF4-FFF2-40B4-BE49-F238E27FC236}">
                <a16:creationId xmlns:a16="http://schemas.microsoft.com/office/drawing/2014/main" id="{769FD4B4-52A2-4BE5-8902-E92AD55A8512}"/>
              </a:ext>
            </a:extLst>
          </p:cNvPr>
          <p:cNvSpPr txBox="1"/>
          <p:nvPr/>
        </p:nvSpPr>
        <p:spPr>
          <a:xfrm>
            <a:off x="4108238" y="3398399"/>
            <a:ext cx="339213" cy="215444"/>
          </a:xfrm>
          <a:prstGeom prst="rect">
            <a:avLst/>
          </a:prstGeom>
          <a:noFill/>
        </p:spPr>
        <p:txBody>
          <a:bodyPr wrap="square" rtlCol="0">
            <a:spAutoFit/>
          </a:bodyPr>
          <a:lstStyle/>
          <a:p>
            <a:r>
              <a:rPr lang="de-DE" sz="800" dirty="0">
                <a:latin typeface="+mn-lt"/>
              </a:rPr>
              <a:t>(6)</a:t>
            </a:r>
          </a:p>
        </p:txBody>
      </p:sp>
      <p:sp>
        <p:nvSpPr>
          <p:cNvPr id="21" name="Textfeld 20">
            <a:extLst>
              <a:ext uri="{FF2B5EF4-FFF2-40B4-BE49-F238E27FC236}">
                <a16:creationId xmlns:a16="http://schemas.microsoft.com/office/drawing/2014/main" id="{6CE5C853-349D-4306-A1E7-DFCF2A0297B0}"/>
              </a:ext>
            </a:extLst>
          </p:cNvPr>
          <p:cNvSpPr txBox="1"/>
          <p:nvPr/>
        </p:nvSpPr>
        <p:spPr>
          <a:xfrm>
            <a:off x="7719134" y="3404120"/>
            <a:ext cx="339213" cy="215444"/>
          </a:xfrm>
          <a:prstGeom prst="rect">
            <a:avLst/>
          </a:prstGeom>
          <a:noFill/>
        </p:spPr>
        <p:txBody>
          <a:bodyPr wrap="square" rtlCol="0">
            <a:spAutoFit/>
          </a:bodyPr>
          <a:lstStyle/>
          <a:p>
            <a:r>
              <a:rPr lang="de-DE" sz="800" dirty="0">
                <a:latin typeface="+mn-lt"/>
              </a:rPr>
              <a:t>(7)</a:t>
            </a:r>
          </a:p>
        </p:txBody>
      </p:sp>
      <p:sp>
        <p:nvSpPr>
          <p:cNvPr id="23" name="Rechteck: abgerundete Ecken 22">
            <a:extLst>
              <a:ext uri="{FF2B5EF4-FFF2-40B4-BE49-F238E27FC236}">
                <a16:creationId xmlns:a16="http://schemas.microsoft.com/office/drawing/2014/main" id="{A274699B-3AEE-4686-9C16-980885908981}"/>
              </a:ext>
            </a:extLst>
          </p:cNvPr>
          <p:cNvSpPr/>
          <p:nvPr/>
        </p:nvSpPr>
        <p:spPr>
          <a:xfrm>
            <a:off x="1430594" y="4634847"/>
            <a:ext cx="2227006" cy="384721"/>
          </a:xfrm>
          <a:prstGeom prst="roundRect">
            <a:avLst/>
          </a:prstGeom>
          <a:ln w="1905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4" name="Rechteck: abgerundete Ecken 23">
            <a:extLst>
              <a:ext uri="{FF2B5EF4-FFF2-40B4-BE49-F238E27FC236}">
                <a16:creationId xmlns:a16="http://schemas.microsoft.com/office/drawing/2014/main" id="{F63A83CE-062A-4533-853C-F68945383968}"/>
              </a:ext>
            </a:extLst>
          </p:cNvPr>
          <p:cNvSpPr/>
          <p:nvPr/>
        </p:nvSpPr>
        <p:spPr>
          <a:xfrm>
            <a:off x="4656588" y="4646402"/>
            <a:ext cx="3281515" cy="384721"/>
          </a:xfrm>
          <a:prstGeom prst="roundRect">
            <a:avLst/>
          </a:prstGeom>
          <a:ln w="1905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5" name="Titel 10">
            <a:extLst>
              <a:ext uri="{FF2B5EF4-FFF2-40B4-BE49-F238E27FC236}">
                <a16:creationId xmlns:a16="http://schemas.microsoft.com/office/drawing/2014/main" id="{7C057BF8-879E-4C5E-BDB6-4C057A0296CA}"/>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282073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283" y="1002210"/>
            <a:ext cx="6896977" cy="3914785"/>
          </a:xfrm>
          <a:prstGeom prst="rect">
            <a:avLst/>
          </a:prstGeom>
        </p:spPr>
      </p:pic>
      <p:sp>
        <p:nvSpPr>
          <p:cNvPr id="6" name="Textplatzhalter 5"/>
          <p:cNvSpPr>
            <a:spLocks noGrp="1"/>
          </p:cNvSpPr>
          <p:nvPr>
            <p:ph type="body" sz="quarter" idx="14"/>
          </p:nvPr>
        </p:nvSpPr>
        <p:spPr/>
        <p:txBody>
          <a:bodyPr/>
          <a:lstStyle/>
          <a:p>
            <a:r>
              <a:rPr lang="de-DE" dirty="0">
                <a:solidFill>
                  <a:schemeClr val="tx1"/>
                </a:solidFill>
              </a:rPr>
              <a:t>Ein kleiner Vergleich…</a:t>
            </a:r>
          </a:p>
        </p:txBody>
      </p:sp>
      <p:sp>
        <p:nvSpPr>
          <p:cNvPr id="10" name="Textfeld 9">
            <a:extLst>
              <a:ext uri="{FF2B5EF4-FFF2-40B4-BE49-F238E27FC236}">
                <a16:creationId xmlns:a16="http://schemas.microsoft.com/office/drawing/2014/main" id="{92FD8FB1-D866-4124-8866-7C6D2B6BF23A}"/>
              </a:ext>
            </a:extLst>
          </p:cNvPr>
          <p:cNvSpPr txBox="1"/>
          <p:nvPr/>
        </p:nvSpPr>
        <p:spPr>
          <a:xfrm>
            <a:off x="4704735" y="1374766"/>
            <a:ext cx="339213" cy="215444"/>
          </a:xfrm>
          <a:prstGeom prst="rect">
            <a:avLst/>
          </a:prstGeom>
          <a:noFill/>
        </p:spPr>
        <p:txBody>
          <a:bodyPr wrap="square" rtlCol="0">
            <a:spAutoFit/>
          </a:bodyPr>
          <a:lstStyle/>
          <a:p>
            <a:r>
              <a:rPr lang="de-DE" sz="800" dirty="0">
                <a:latin typeface="+mn-lt"/>
              </a:rPr>
              <a:t>(8)</a:t>
            </a:r>
          </a:p>
        </p:txBody>
      </p:sp>
      <p:sp>
        <p:nvSpPr>
          <p:cNvPr id="11" name="Textfeld 10">
            <a:extLst>
              <a:ext uri="{FF2B5EF4-FFF2-40B4-BE49-F238E27FC236}">
                <a16:creationId xmlns:a16="http://schemas.microsoft.com/office/drawing/2014/main" id="{B5DF6DC6-C15E-43F4-8371-BB4F5E94D50F}"/>
              </a:ext>
            </a:extLst>
          </p:cNvPr>
          <p:cNvSpPr txBox="1"/>
          <p:nvPr/>
        </p:nvSpPr>
        <p:spPr>
          <a:xfrm>
            <a:off x="7955310" y="4582859"/>
            <a:ext cx="339213" cy="215444"/>
          </a:xfrm>
          <a:prstGeom prst="rect">
            <a:avLst/>
          </a:prstGeom>
          <a:noFill/>
        </p:spPr>
        <p:txBody>
          <a:bodyPr wrap="square" rtlCol="0">
            <a:spAutoFit/>
          </a:bodyPr>
          <a:lstStyle/>
          <a:p>
            <a:r>
              <a:rPr lang="de-DE" sz="800" dirty="0">
                <a:latin typeface="+mn-lt"/>
              </a:rPr>
              <a:t>(9)</a:t>
            </a:r>
          </a:p>
        </p:txBody>
      </p:sp>
      <p:sp>
        <p:nvSpPr>
          <p:cNvPr id="2" name="Rechteck 1">
            <a:extLst>
              <a:ext uri="{FF2B5EF4-FFF2-40B4-BE49-F238E27FC236}">
                <a16:creationId xmlns:a16="http://schemas.microsoft.com/office/drawing/2014/main" id="{63DB6D06-16B8-4976-8BAC-E2B67ABF74AC}"/>
              </a:ext>
            </a:extLst>
          </p:cNvPr>
          <p:cNvSpPr/>
          <p:nvPr/>
        </p:nvSpPr>
        <p:spPr>
          <a:xfrm>
            <a:off x="3205113" y="960755"/>
            <a:ext cx="2667251" cy="1610995"/>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9" name="Rechteck 8">
            <a:extLst>
              <a:ext uri="{FF2B5EF4-FFF2-40B4-BE49-F238E27FC236}">
                <a16:creationId xmlns:a16="http://schemas.microsoft.com/office/drawing/2014/main" id="{9DC24AF7-A43D-42B1-9057-3CB21381B890}"/>
              </a:ext>
            </a:extLst>
          </p:cNvPr>
          <p:cNvSpPr/>
          <p:nvPr/>
        </p:nvSpPr>
        <p:spPr>
          <a:xfrm>
            <a:off x="4977581" y="2131142"/>
            <a:ext cx="2993922" cy="2824316"/>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2" name="Rechteck 11">
            <a:extLst>
              <a:ext uri="{FF2B5EF4-FFF2-40B4-BE49-F238E27FC236}">
                <a16:creationId xmlns:a16="http://schemas.microsoft.com/office/drawing/2014/main" id="{9E832ABD-0BF2-40CF-860C-208CE54A50DB}"/>
              </a:ext>
            </a:extLst>
          </p:cNvPr>
          <p:cNvSpPr/>
          <p:nvPr/>
        </p:nvSpPr>
        <p:spPr>
          <a:xfrm>
            <a:off x="5867316" y="960755"/>
            <a:ext cx="1893453" cy="1104019"/>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3" name="Rechteck 12">
            <a:extLst>
              <a:ext uri="{FF2B5EF4-FFF2-40B4-BE49-F238E27FC236}">
                <a16:creationId xmlns:a16="http://schemas.microsoft.com/office/drawing/2014/main" id="{7B18CBE9-2B49-4128-8B04-23BD037F6973}"/>
              </a:ext>
            </a:extLst>
          </p:cNvPr>
          <p:cNvSpPr/>
          <p:nvPr/>
        </p:nvSpPr>
        <p:spPr>
          <a:xfrm>
            <a:off x="4123320" y="2985761"/>
            <a:ext cx="612905" cy="849008"/>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4" name="Titel 10">
            <a:extLst>
              <a:ext uri="{FF2B5EF4-FFF2-40B4-BE49-F238E27FC236}">
                <a16:creationId xmlns:a16="http://schemas.microsoft.com/office/drawing/2014/main" id="{3CD1F37B-59A7-4624-AC2E-A21B849B72F0}"/>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74659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4912" y="954256"/>
            <a:ext cx="5643678" cy="3955423"/>
          </a:xfrm>
          <a:prstGeom prst="rect">
            <a:avLst/>
          </a:prstGeom>
        </p:spPr>
      </p:pic>
      <p:sp>
        <p:nvSpPr>
          <p:cNvPr id="6" name="Textplatzhalter 5"/>
          <p:cNvSpPr>
            <a:spLocks noGrp="1"/>
          </p:cNvSpPr>
          <p:nvPr>
            <p:ph type="body" sz="quarter" idx="14"/>
          </p:nvPr>
        </p:nvSpPr>
        <p:spPr/>
        <p:txBody>
          <a:bodyPr/>
          <a:lstStyle/>
          <a:p>
            <a:r>
              <a:rPr lang="de-DE" dirty="0">
                <a:solidFill>
                  <a:schemeClr val="tx1"/>
                </a:solidFill>
              </a:rPr>
              <a:t>Kippelemente im Erdsystem</a:t>
            </a:r>
          </a:p>
        </p:txBody>
      </p:sp>
      <p:sp>
        <p:nvSpPr>
          <p:cNvPr id="7" name="Textfeld 6">
            <a:extLst>
              <a:ext uri="{FF2B5EF4-FFF2-40B4-BE49-F238E27FC236}">
                <a16:creationId xmlns:a16="http://schemas.microsoft.com/office/drawing/2014/main" id="{2515B1CA-B29D-4F2F-957A-E5524178A703}"/>
              </a:ext>
            </a:extLst>
          </p:cNvPr>
          <p:cNvSpPr txBox="1"/>
          <p:nvPr/>
        </p:nvSpPr>
        <p:spPr>
          <a:xfrm>
            <a:off x="1022830" y="1544221"/>
            <a:ext cx="1500914" cy="1815882"/>
          </a:xfrm>
          <a:prstGeom prst="rect">
            <a:avLst/>
          </a:prstGeom>
          <a:noFill/>
        </p:spPr>
        <p:txBody>
          <a:bodyPr wrap="square" rtlCol="0">
            <a:spAutoFit/>
          </a:bodyPr>
          <a:lstStyle/>
          <a:p>
            <a:pPr algn="ctr"/>
            <a:r>
              <a:rPr lang="de-DE" sz="1600" dirty="0">
                <a:latin typeface="+mn-lt"/>
              </a:rPr>
              <a:t>Einmal angestoßen lösen Kippelemente eine </a:t>
            </a:r>
            <a:r>
              <a:rPr lang="de-DE" sz="1600" b="1" dirty="0">
                <a:latin typeface="+mn-lt"/>
              </a:rPr>
              <a:t>Spirale immer weiterer Erwärmung</a:t>
            </a:r>
            <a:r>
              <a:rPr lang="de-DE" sz="1600" dirty="0">
                <a:latin typeface="+mn-lt"/>
              </a:rPr>
              <a:t> aus</a:t>
            </a:r>
          </a:p>
        </p:txBody>
      </p:sp>
      <p:sp>
        <p:nvSpPr>
          <p:cNvPr id="12" name="Rechteck: abgerundete Ecken 11">
            <a:extLst>
              <a:ext uri="{FF2B5EF4-FFF2-40B4-BE49-F238E27FC236}">
                <a16:creationId xmlns:a16="http://schemas.microsoft.com/office/drawing/2014/main" id="{5CEC6EE8-5C91-4D9C-876E-BAC353DEA95C}"/>
              </a:ext>
            </a:extLst>
          </p:cNvPr>
          <p:cNvSpPr/>
          <p:nvPr/>
        </p:nvSpPr>
        <p:spPr>
          <a:xfrm>
            <a:off x="1022830" y="1501154"/>
            <a:ext cx="1500914" cy="1927846"/>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 name="Rechteck 1">
            <a:extLst>
              <a:ext uri="{FF2B5EF4-FFF2-40B4-BE49-F238E27FC236}">
                <a16:creationId xmlns:a16="http://schemas.microsoft.com/office/drawing/2014/main" id="{7A1D88D3-B739-4C2A-A96B-CB6905B5CC5D}"/>
              </a:ext>
            </a:extLst>
          </p:cNvPr>
          <p:cNvSpPr/>
          <p:nvPr/>
        </p:nvSpPr>
        <p:spPr>
          <a:xfrm>
            <a:off x="4940710" y="4055806"/>
            <a:ext cx="3222522" cy="715374"/>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0" name="Textfeld 9">
            <a:extLst>
              <a:ext uri="{FF2B5EF4-FFF2-40B4-BE49-F238E27FC236}">
                <a16:creationId xmlns:a16="http://schemas.microsoft.com/office/drawing/2014/main" id="{35410826-B46C-47EB-ABA9-310944333053}"/>
              </a:ext>
            </a:extLst>
          </p:cNvPr>
          <p:cNvSpPr txBox="1"/>
          <p:nvPr/>
        </p:nvSpPr>
        <p:spPr>
          <a:xfrm>
            <a:off x="7971503" y="4555736"/>
            <a:ext cx="397087" cy="215444"/>
          </a:xfrm>
          <a:prstGeom prst="rect">
            <a:avLst/>
          </a:prstGeom>
          <a:noFill/>
        </p:spPr>
        <p:txBody>
          <a:bodyPr wrap="square" rtlCol="0">
            <a:spAutoFit/>
          </a:bodyPr>
          <a:lstStyle/>
          <a:p>
            <a:r>
              <a:rPr lang="de-DE" sz="800" dirty="0">
                <a:latin typeface="+mn-lt"/>
              </a:rPr>
              <a:t>(10)</a:t>
            </a:r>
          </a:p>
        </p:txBody>
      </p:sp>
      <p:sp>
        <p:nvSpPr>
          <p:cNvPr id="13" name="Titel 10">
            <a:extLst>
              <a:ext uri="{FF2B5EF4-FFF2-40B4-BE49-F238E27FC236}">
                <a16:creationId xmlns:a16="http://schemas.microsoft.com/office/drawing/2014/main" id="{9C0907D2-1E9A-4424-87C1-E3526060DCA1}"/>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1870434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47AF412E-6662-487F-A0D1-F81F21FA5728}"/>
              </a:ext>
            </a:extLst>
          </p:cNvPr>
          <p:cNvSpPr/>
          <p:nvPr/>
        </p:nvSpPr>
        <p:spPr>
          <a:xfrm>
            <a:off x="4107934" y="1312556"/>
            <a:ext cx="3600000" cy="3600000"/>
          </a:xfrm>
          <a:prstGeom prst="ellipse">
            <a:avLst/>
          </a:prstGeom>
          <a:ln w="28575">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5" name="Rechteck 24">
            <a:extLst>
              <a:ext uri="{FF2B5EF4-FFF2-40B4-BE49-F238E27FC236}">
                <a16:creationId xmlns:a16="http://schemas.microsoft.com/office/drawing/2014/main" id="{54697F4F-1954-42E0-880A-8F3E71672138}"/>
              </a:ext>
            </a:extLst>
          </p:cNvPr>
          <p:cNvSpPr/>
          <p:nvPr/>
        </p:nvSpPr>
        <p:spPr>
          <a:xfrm>
            <a:off x="4448237" y="4176782"/>
            <a:ext cx="563518" cy="56509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6" name="Rechteck 25">
            <a:extLst>
              <a:ext uri="{FF2B5EF4-FFF2-40B4-BE49-F238E27FC236}">
                <a16:creationId xmlns:a16="http://schemas.microsoft.com/office/drawing/2014/main" id="{408DCD94-B8BC-4D03-A10B-C4AFFD90B19A}"/>
              </a:ext>
            </a:extLst>
          </p:cNvPr>
          <p:cNvSpPr/>
          <p:nvPr/>
        </p:nvSpPr>
        <p:spPr>
          <a:xfrm>
            <a:off x="6028348" y="4497516"/>
            <a:ext cx="563518" cy="56509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7" name="Rechteck 26">
            <a:extLst>
              <a:ext uri="{FF2B5EF4-FFF2-40B4-BE49-F238E27FC236}">
                <a16:creationId xmlns:a16="http://schemas.microsoft.com/office/drawing/2014/main" id="{92EE12B3-5EEC-4B04-825F-111D96E82DBE}"/>
              </a:ext>
            </a:extLst>
          </p:cNvPr>
          <p:cNvSpPr/>
          <p:nvPr/>
        </p:nvSpPr>
        <p:spPr>
          <a:xfrm>
            <a:off x="6396496" y="1345551"/>
            <a:ext cx="563518" cy="56509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2" name="Rechteck 21">
            <a:extLst>
              <a:ext uri="{FF2B5EF4-FFF2-40B4-BE49-F238E27FC236}">
                <a16:creationId xmlns:a16="http://schemas.microsoft.com/office/drawing/2014/main" id="{8AD2C665-EC42-4810-8569-55341D674058}"/>
              </a:ext>
            </a:extLst>
          </p:cNvPr>
          <p:cNvSpPr/>
          <p:nvPr/>
        </p:nvSpPr>
        <p:spPr>
          <a:xfrm>
            <a:off x="4945986" y="1208164"/>
            <a:ext cx="563518" cy="56509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3" name="Rechteck 22">
            <a:extLst>
              <a:ext uri="{FF2B5EF4-FFF2-40B4-BE49-F238E27FC236}">
                <a16:creationId xmlns:a16="http://schemas.microsoft.com/office/drawing/2014/main" id="{5F6C2C48-5796-4C0A-A519-2956AE2043B8}"/>
              </a:ext>
            </a:extLst>
          </p:cNvPr>
          <p:cNvSpPr/>
          <p:nvPr/>
        </p:nvSpPr>
        <p:spPr>
          <a:xfrm>
            <a:off x="5072273" y="4513524"/>
            <a:ext cx="563518" cy="56509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4" name="Rechteck 23">
            <a:extLst>
              <a:ext uri="{FF2B5EF4-FFF2-40B4-BE49-F238E27FC236}">
                <a16:creationId xmlns:a16="http://schemas.microsoft.com/office/drawing/2014/main" id="{6623FECD-84D3-4574-933F-F1BBB2AA476F}"/>
              </a:ext>
            </a:extLst>
          </p:cNvPr>
          <p:cNvSpPr/>
          <p:nvPr/>
        </p:nvSpPr>
        <p:spPr>
          <a:xfrm>
            <a:off x="6891535" y="3991777"/>
            <a:ext cx="563518" cy="56509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3" name="Rechteck: abgerundete Ecken 12">
            <a:extLst>
              <a:ext uri="{FF2B5EF4-FFF2-40B4-BE49-F238E27FC236}">
                <a16:creationId xmlns:a16="http://schemas.microsoft.com/office/drawing/2014/main" id="{9757F490-8DE7-4F27-9E34-7FB8538DD698}"/>
              </a:ext>
            </a:extLst>
          </p:cNvPr>
          <p:cNvSpPr/>
          <p:nvPr/>
        </p:nvSpPr>
        <p:spPr>
          <a:xfrm>
            <a:off x="3730134" y="4313816"/>
            <a:ext cx="1683730" cy="584775"/>
          </a:xfrm>
          <a:prstGeom prst="roundRect">
            <a:avLst/>
          </a:prstGeom>
          <a:solidFill>
            <a:schemeClr val="bg1"/>
          </a:solidFill>
          <a:ln w="1905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4" name="Rechteck: abgerundete Ecken 13">
            <a:extLst>
              <a:ext uri="{FF2B5EF4-FFF2-40B4-BE49-F238E27FC236}">
                <a16:creationId xmlns:a16="http://schemas.microsoft.com/office/drawing/2014/main" id="{D55609D8-DAA6-4FD6-97DD-F0AADAD7805A}"/>
              </a:ext>
            </a:extLst>
          </p:cNvPr>
          <p:cNvSpPr/>
          <p:nvPr/>
        </p:nvSpPr>
        <p:spPr>
          <a:xfrm>
            <a:off x="6121796" y="4289025"/>
            <a:ext cx="2050653" cy="584775"/>
          </a:xfrm>
          <a:prstGeom prst="roundRect">
            <a:avLst/>
          </a:prstGeom>
          <a:solidFill>
            <a:schemeClr val="bg1"/>
          </a:solidFill>
          <a:ln w="1905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pic>
        <p:nvPicPr>
          <p:cNvPr id="4" name="Grafik 3">
            <a:extLst>
              <a:ext uri="{FF2B5EF4-FFF2-40B4-BE49-F238E27FC236}">
                <a16:creationId xmlns:a16="http://schemas.microsoft.com/office/drawing/2014/main" id="{4071884F-8C59-423A-9FEA-4BF2A203CF31}"/>
              </a:ext>
            </a:extLst>
          </p:cNvPr>
          <p:cNvPicPr>
            <a:picLocks noChangeAspect="1"/>
          </p:cNvPicPr>
          <p:nvPr/>
        </p:nvPicPr>
        <p:blipFill rotWithShape="1">
          <a:blip r:embed="rId3"/>
          <a:srcRect l="8529" r="4498"/>
          <a:stretch/>
        </p:blipFill>
        <p:spPr>
          <a:xfrm>
            <a:off x="4609289" y="2262796"/>
            <a:ext cx="2592629" cy="1676785"/>
          </a:xfrm>
          <a:prstGeom prst="rect">
            <a:avLst/>
          </a:prstGeom>
        </p:spPr>
      </p:pic>
      <p:sp>
        <p:nvSpPr>
          <p:cNvPr id="10" name="Textplatzhalter 9">
            <a:extLst>
              <a:ext uri="{FF2B5EF4-FFF2-40B4-BE49-F238E27FC236}">
                <a16:creationId xmlns:a16="http://schemas.microsoft.com/office/drawing/2014/main" id="{8529D332-6386-4E2A-882C-D2635A66E462}"/>
              </a:ext>
            </a:extLst>
          </p:cNvPr>
          <p:cNvSpPr>
            <a:spLocks noGrp="1"/>
          </p:cNvSpPr>
          <p:nvPr>
            <p:ph type="body" sz="quarter" idx="12"/>
          </p:nvPr>
        </p:nvSpPr>
        <p:spPr>
          <a:xfrm>
            <a:off x="971550" y="1458386"/>
            <a:ext cx="2627056" cy="2956500"/>
          </a:xfrm>
        </p:spPr>
        <p:txBody>
          <a:bodyPr/>
          <a:lstStyle/>
          <a:p>
            <a:pPr marL="342900" indent="-342900">
              <a:lnSpc>
                <a:spcPct val="100000"/>
              </a:lnSpc>
              <a:spcAft>
                <a:spcPts val="1200"/>
              </a:spcAft>
              <a:buClr>
                <a:srgbClr val="7AB800"/>
              </a:buClr>
              <a:buFont typeface="Arial" panose="020B0604020202020204" pitchFamily="34" charset="0"/>
              <a:buChar char="•"/>
            </a:pPr>
            <a:r>
              <a:rPr lang="de-DE" dirty="0">
                <a:solidFill>
                  <a:schemeClr val="tx1"/>
                </a:solidFill>
              </a:rPr>
              <a:t>Ausgangspunkt: </a:t>
            </a:r>
            <a:br>
              <a:rPr lang="de-DE" dirty="0">
                <a:solidFill>
                  <a:schemeClr val="tx1"/>
                </a:solidFill>
              </a:rPr>
            </a:br>
            <a:r>
              <a:rPr lang="de-DE" dirty="0">
                <a:solidFill>
                  <a:schemeClr val="tx1"/>
                </a:solidFill>
              </a:rPr>
              <a:t>Heller Eiskörper reflektiert Großteil der einfallenden Strahlung</a:t>
            </a:r>
          </a:p>
          <a:p>
            <a:pPr marL="342900" indent="-342900">
              <a:lnSpc>
                <a:spcPct val="100000"/>
              </a:lnSpc>
              <a:spcAft>
                <a:spcPts val="1200"/>
              </a:spcAft>
              <a:buClr>
                <a:srgbClr val="7AB800"/>
              </a:buClr>
              <a:buFont typeface="Arial" panose="020B0604020202020204" pitchFamily="34" charset="0"/>
              <a:buChar char="•"/>
            </a:pPr>
            <a:r>
              <a:rPr lang="de-DE" dirty="0">
                <a:solidFill>
                  <a:schemeClr val="tx1"/>
                </a:solidFill>
              </a:rPr>
              <a:t>Erderwärmung führt zum Abschmelzen der Eismassen</a:t>
            </a:r>
          </a:p>
          <a:p>
            <a:pPr marL="342900" indent="-342900">
              <a:lnSpc>
                <a:spcPct val="100000"/>
              </a:lnSpc>
              <a:spcAft>
                <a:spcPts val="1200"/>
              </a:spcAft>
              <a:buClr>
                <a:srgbClr val="7AB800"/>
              </a:buClr>
              <a:buFont typeface="Arial" panose="020B0604020202020204" pitchFamily="34" charset="0"/>
              <a:buChar char="•"/>
            </a:pPr>
            <a:r>
              <a:rPr lang="de-DE" dirty="0">
                <a:solidFill>
                  <a:schemeClr val="tx1"/>
                </a:solidFill>
              </a:rPr>
              <a:t>Spirale der Aufheizung wird angestoßen</a:t>
            </a:r>
          </a:p>
        </p:txBody>
      </p:sp>
      <p:sp>
        <p:nvSpPr>
          <p:cNvPr id="3" name="Textplatzhalter 2">
            <a:extLst>
              <a:ext uri="{FF2B5EF4-FFF2-40B4-BE49-F238E27FC236}">
                <a16:creationId xmlns:a16="http://schemas.microsoft.com/office/drawing/2014/main" id="{1D1BF1C1-9FE6-480F-B2D3-B1610E790406}"/>
              </a:ext>
            </a:extLst>
          </p:cNvPr>
          <p:cNvSpPr>
            <a:spLocks noGrp="1"/>
          </p:cNvSpPr>
          <p:nvPr>
            <p:ph type="body" sz="quarter" idx="14"/>
          </p:nvPr>
        </p:nvSpPr>
        <p:spPr/>
        <p:txBody>
          <a:bodyPr/>
          <a:lstStyle/>
          <a:p>
            <a:r>
              <a:rPr lang="de-DE" dirty="0"/>
              <a:t>Beispiel: Abschmelzen arktischer Eismassen</a:t>
            </a:r>
          </a:p>
        </p:txBody>
      </p:sp>
      <p:sp>
        <p:nvSpPr>
          <p:cNvPr id="6" name="Textfeld 5">
            <a:extLst>
              <a:ext uri="{FF2B5EF4-FFF2-40B4-BE49-F238E27FC236}">
                <a16:creationId xmlns:a16="http://schemas.microsoft.com/office/drawing/2014/main" id="{AF759F40-A552-4EC4-B4FA-9264729FFA6B}"/>
              </a:ext>
            </a:extLst>
          </p:cNvPr>
          <p:cNvSpPr txBox="1"/>
          <p:nvPr/>
        </p:nvSpPr>
        <p:spPr>
          <a:xfrm>
            <a:off x="6121796" y="4313816"/>
            <a:ext cx="2089552" cy="584775"/>
          </a:xfrm>
          <a:prstGeom prst="rect">
            <a:avLst/>
          </a:prstGeom>
          <a:noFill/>
        </p:spPr>
        <p:txBody>
          <a:bodyPr wrap="square" rtlCol="0">
            <a:spAutoFit/>
          </a:bodyPr>
          <a:lstStyle/>
          <a:p>
            <a:pPr marL="2381" lvl="0" algn="ctr" defTabSz="342900">
              <a:spcBef>
                <a:spcPts val="300"/>
              </a:spcBef>
              <a:buClr>
                <a:srgbClr val="71AD2A"/>
              </a:buClr>
              <a:buSzPct val="100000"/>
            </a:pPr>
            <a:r>
              <a:rPr lang="de-DE" sz="1600" dirty="0">
                <a:solidFill>
                  <a:srgbClr val="000000"/>
                </a:solidFill>
                <a:latin typeface="Calibri"/>
                <a:cs typeface="Arial" panose="020B0604020202020204" pitchFamily="34" charset="0"/>
              </a:rPr>
              <a:t>Freilegung von dunklem Untergrund</a:t>
            </a:r>
          </a:p>
        </p:txBody>
      </p:sp>
      <p:sp>
        <p:nvSpPr>
          <p:cNvPr id="7" name="Textfeld 6">
            <a:extLst>
              <a:ext uri="{FF2B5EF4-FFF2-40B4-BE49-F238E27FC236}">
                <a16:creationId xmlns:a16="http://schemas.microsoft.com/office/drawing/2014/main" id="{C8183248-5EF9-4F80-944B-91166C73B5A1}"/>
              </a:ext>
            </a:extLst>
          </p:cNvPr>
          <p:cNvSpPr txBox="1"/>
          <p:nvPr/>
        </p:nvSpPr>
        <p:spPr>
          <a:xfrm>
            <a:off x="3779194" y="4313817"/>
            <a:ext cx="1585611" cy="584775"/>
          </a:xfrm>
          <a:prstGeom prst="rect">
            <a:avLst/>
          </a:prstGeom>
          <a:noFill/>
        </p:spPr>
        <p:txBody>
          <a:bodyPr wrap="square" rtlCol="0">
            <a:spAutoFit/>
          </a:bodyPr>
          <a:lstStyle/>
          <a:p>
            <a:pPr marL="2381" lvl="0" algn="ctr" defTabSz="342900">
              <a:spcBef>
                <a:spcPts val="300"/>
              </a:spcBef>
              <a:buClr>
                <a:srgbClr val="71AD2A"/>
              </a:buClr>
              <a:buSzPct val="100000"/>
            </a:pPr>
            <a:r>
              <a:rPr lang="de-DE" sz="1600" dirty="0">
                <a:solidFill>
                  <a:srgbClr val="000000"/>
                </a:solidFill>
                <a:latin typeface="Calibri"/>
                <a:cs typeface="Arial" panose="020B0604020202020204" pitchFamily="34" charset="0"/>
              </a:rPr>
              <a:t>Aufsaugen von Wärmestrahlung</a:t>
            </a:r>
          </a:p>
        </p:txBody>
      </p:sp>
      <p:sp>
        <p:nvSpPr>
          <p:cNvPr id="11" name="Rechteck: abgerundete Ecken 10">
            <a:extLst>
              <a:ext uri="{FF2B5EF4-FFF2-40B4-BE49-F238E27FC236}">
                <a16:creationId xmlns:a16="http://schemas.microsoft.com/office/drawing/2014/main" id="{723CFE37-3D0F-4180-923A-331932CA0555}"/>
              </a:ext>
            </a:extLst>
          </p:cNvPr>
          <p:cNvSpPr/>
          <p:nvPr/>
        </p:nvSpPr>
        <p:spPr>
          <a:xfrm>
            <a:off x="5063739" y="1292871"/>
            <a:ext cx="1683730" cy="584775"/>
          </a:xfrm>
          <a:prstGeom prst="roundRect">
            <a:avLst/>
          </a:prstGeom>
          <a:solidFill>
            <a:schemeClr val="bg1"/>
          </a:solidFill>
          <a:ln w="1905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2" name="Textfeld 11">
            <a:extLst>
              <a:ext uri="{FF2B5EF4-FFF2-40B4-BE49-F238E27FC236}">
                <a16:creationId xmlns:a16="http://schemas.microsoft.com/office/drawing/2014/main" id="{BED8AD03-B655-463F-A29D-B243DCC879AE}"/>
              </a:ext>
            </a:extLst>
          </p:cNvPr>
          <p:cNvSpPr txBox="1"/>
          <p:nvPr/>
        </p:nvSpPr>
        <p:spPr>
          <a:xfrm>
            <a:off x="5102901" y="1312556"/>
            <a:ext cx="1605406" cy="584775"/>
          </a:xfrm>
          <a:prstGeom prst="rect">
            <a:avLst/>
          </a:prstGeom>
          <a:noFill/>
        </p:spPr>
        <p:txBody>
          <a:bodyPr wrap="square" rtlCol="0">
            <a:spAutoFit/>
          </a:bodyPr>
          <a:lstStyle/>
          <a:p>
            <a:pPr marL="2381" lvl="0" algn="ctr" defTabSz="342900">
              <a:spcBef>
                <a:spcPts val="300"/>
              </a:spcBef>
              <a:buClr>
                <a:srgbClr val="71AD2A"/>
              </a:buClr>
              <a:buSzPct val="100000"/>
            </a:pPr>
            <a:r>
              <a:rPr lang="de-DE" sz="1600" dirty="0">
                <a:solidFill>
                  <a:srgbClr val="000000"/>
                </a:solidFill>
                <a:latin typeface="Calibri"/>
                <a:cs typeface="Arial" panose="020B0604020202020204" pitchFamily="34" charset="0"/>
              </a:rPr>
              <a:t>Abschmelzen von Eismassen</a:t>
            </a:r>
          </a:p>
        </p:txBody>
      </p:sp>
      <p:sp>
        <p:nvSpPr>
          <p:cNvPr id="19" name="Gleichschenkliges Dreieck 18">
            <a:extLst>
              <a:ext uri="{FF2B5EF4-FFF2-40B4-BE49-F238E27FC236}">
                <a16:creationId xmlns:a16="http://schemas.microsoft.com/office/drawing/2014/main" id="{42732ABB-C2EB-460E-941E-4F12B1B36BDE}"/>
              </a:ext>
            </a:extLst>
          </p:cNvPr>
          <p:cNvSpPr/>
          <p:nvPr/>
        </p:nvSpPr>
        <p:spPr>
          <a:xfrm rot="17666607">
            <a:off x="5430184" y="4783284"/>
            <a:ext cx="272845" cy="154858"/>
          </a:xfrm>
          <a:prstGeom prst="triangle">
            <a:avLst/>
          </a:prstGeom>
          <a:solidFill>
            <a:srgbClr val="FF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0" name="Gleichschenkliges Dreieck 19">
            <a:extLst>
              <a:ext uri="{FF2B5EF4-FFF2-40B4-BE49-F238E27FC236}">
                <a16:creationId xmlns:a16="http://schemas.microsoft.com/office/drawing/2014/main" id="{CD8BA30A-108C-4FA3-B206-3C2D514B83A1}"/>
              </a:ext>
            </a:extLst>
          </p:cNvPr>
          <p:cNvSpPr/>
          <p:nvPr/>
        </p:nvSpPr>
        <p:spPr>
          <a:xfrm rot="13128185">
            <a:off x="7312944" y="3970349"/>
            <a:ext cx="272845" cy="154858"/>
          </a:xfrm>
          <a:prstGeom prst="triangle">
            <a:avLst/>
          </a:prstGeom>
          <a:solidFill>
            <a:srgbClr val="FF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1" name="Gleichschenkliges Dreieck 20">
            <a:extLst>
              <a:ext uri="{FF2B5EF4-FFF2-40B4-BE49-F238E27FC236}">
                <a16:creationId xmlns:a16="http://schemas.microsoft.com/office/drawing/2014/main" id="{3395ED51-8075-4955-9437-5B26268DEC6C}"/>
              </a:ext>
            </a:extLst>
          </p:cNvPr>
          <p:cNvSpPr/>
          <p:nvPr/>
        </p:nvSpPr>
        <p:spPr>
          <a:xfrm rot="3137462">
            <a:off x="4809564" y="1527515"/>
            <a:ext cx="272845" cy="154858"/>
          </a:xfrm>
          <a:prstGeom prst="triangle">
            <a:avLst/>
          </a:prstGeom>
          <a:solidFill>
            <a:srgbClr val="FF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0" name="Textfeld 29">
            <a:extLst>
              <a:ext uri="{FF2B5EF4-FFF2-40B4-BE49-F238E27FC236}">
                <a16:creationId xmlns:a16="http://schemas.microsoft.com/office/drawing/2014/main" id="{F4FA616B-0ED5-4C72-9D13-7DE2A9BDE424}"/>
              </a:ext>
            </a:extLst>
          </p:cNvPr>
          <p:cNvSpPr txBox="1"/>
          <p:nvPr/>
        </p:nvSpPr>
        <p:spPr>
          <a:xfrm>
            <a:off x="6948578" y="3939761"/>
            <a:ext cx="397087" cy="215444"/>
          </a:xfrm>
          <a:prstGeom prst="rect">
            <a:avLst/>
          </a:prstGeom>
          <a:noFill/>
        </p:spPr>
        <p:txBody>
          <a:bodyPr wrap="square" rtlCol="0">
            <a:spAutoFit/>
          </a:bodyPr>
          <a:lstStyle/>
          <a:p>
            <a:r>
              <a:rPr lang="de-DE" sz="800" dirty="0">
                <a:latin typeface="+mn-lt"/>
              </a:rPr>
              <a:t>(11)</a:t>
            </a:r>
          </a:p>
        </p:txBody>
      </p:sp>
      <p:sp>
        <p:nvSpPr>
          <p:cNvPr id="29" name="Titel 10">
            <a:extLst>
              <a:ext uri="{FF2B5EF4-FFF2-40B4-BE49-F238E27FC236}">
                <a16:creationId xmlns:a16="http://schemas.microsoft.com/office/drawing/2014/main" id="{6E206EA9-F7E4-4723-B739-1993DCD9AE0A}"/>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92706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26" grpId="0" animBg="1"/>
      <p:bldP spid="27" grpId="0" animBg="1"/>
      <p:bldP spid="22" grpId="0" animBg="1"/>
      <p:bldP spid="23" grpId="0" animBg="1"/>
      <p:bldP spid="24" grpId="0" animBg="1"/>
      <p:bldP spid="13" grpId="0" animBg="1"/>
      <p:bldP spid="14" grpId="0" animBg="1"/>
      <p:bldP spid="6" grpId="0"/>
      <p:bldP spid="7" grpId="0"/>
      <p:bldP spid="11" grpId="0" animBg="1"/>
      <p:bldP spid="12" grpId="0"/>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Karte enthält.&#10;&#10;Automatisch generierte Beschreibung">
            <a:extLst>
              <a:ext uri="{FF2B5EF4-FFF2-40B4-BE49-F238E27FC236}">
                <a16:creationId xmlns:a16="http://schemas.microsoft.com/office/drawing/2014/main" id="{5A5A2A36-7CB6-4F47-9727-1E84F55E6C0E}"/>
              </a:ext>
            </a:extLst>
          </p:cNvPr>
          <p:cNvPicPr>
            <a:picLocks noChangeAspect="1"/>
          </p:cNvPicPr>
          <p:nvPr/>
        </p:nvPicPr>
        <p:blipFill>
          <a:blip r:embed="rId3"/>
          <a:stretch>
            <a:fillRect/>
          </a:stretch>
        </p:blipFill>
        <p:spPr>
          <a:xfrm>
            <a:off x="960326" y="1066010"/>
            <a:ext cx="4017255" cy="3186099"/>
          </a:xfrm>
          <a:prstGeom prst="rect">
            <a:avLst/>
          </a:prstGeom>
        </p:spPr>
      </p:pic>
      <p:sp>
        <p:nvSpPr>
          <p:cNvPr id="7" name="Rechteck 6">
            <a:extLst>
              <a:ext uri="{FF2B5EF4-FFF2-40B4-BE49-F238E27FC236}">
                <a16:creationId xmlns:a16="http://schemas.microsoft.com/office/drawing/2014/main" id="{8D75B48D-0EF8-4CEF-A487-FEEC45DB0F07}"/>
              </a:ext>
            </a:extLst>
          </p:cNvPr>
          <p:cNvSpPr/>
          <p:nvPr/>
        </p:nvSpPr>
        <p:spPr>
          <a:xfrm>
            <a:off x="1214883" y="4297114"/>
            <a:ext cx="4162480" cy="646331"/>
          </a:xfrm>
          <a:prstGeom prst="rect">
            <a:avLst/>
          </a:prstGeom>
        </p:spPr>
        <p:txBody>
          <a:bodyPr wrap="square">
            <a:spAutoFit/>
          </a:bodyPr>
          <a:lstStyle/>
          <a:p>
            <a:r>
              <a:rPr lang="de-DE" sz="1200" dirty="0">
                <a:latin typeface="+mn-lt"/>
              </a:rPr>
              <a:t>Globaler Temperaturverlauf seit der letzten Eiszeit vor 20.000 Jahren bis zum Jahr 2100 verlängert für ein mittleres Emissionsszenario mit etwa 3 Grad globaler Erwärmung</a:t>
            </a:r>
            <a:r>
              <a:rPr lang="de-DE" sz="800" dirty="0">
                <a:latin typeface="+mn-lt"/>
              </a:rPr>
              <a:t>  (12) </a:t>
            </a:r>
          </a:p>
        </p:txBody>
      </p:sp>
      <p:sp>
        <p:nvSpPr>
          <p:cNvPr id="5" name="Textplatzhalter 4"/>
          <p:cNvSpPr>
            <a:spLocks noGrp="1"/>
          </p:cNvSpPr>
          <p:nvPr>
            <p:ph type="body" sz="quarter" idx="12"/>
          </p:nvPr>
        </p:nvSpPr>
        <p:spPr/>
        <p:txBody>
          <a:bodyPr/>
          <a:lstStyle/>
          <a:p>
            <a:r>
              <a:rPr lang="de-DE" sz="2600" dirty="0"/>
              <a:t>Globaler Temperaturverlauf</a:t>
            </a:r>
          </a:p>
        </p:txBody>
      </p:sp>
      <p:sp>
        <p:nvSpPr>
          <p:cNvPr id="4" name="Textplatzhalter 3">
            <a:extLst>
              <a:ext uri="{FF2B5EF4-FFF2-40B4-BE49-F238E27FC236}">
                <a16:creationId xmlns:a16="http://schemas.microsoft.com/office/drawing/2014/main" id="{F6FDBF61-BF56-4B15-9E94-A3F6FA36E25D}"/>
              </a:ext>
            </a:extLst>
          </p:cNvPr>
          <p:cNvSpPr>
            <a:spLocks noGrp="1"/>
          </p:cNvSpPr>
          <p:nvPr>
            <p:ph type="body" sz="quarter" idx="14"/>
          </p:nvPr>
        </p:nvSpPr>
        <p:spPr/>
        <p:txBody>
          <a:bodyPr/>
          <a:lstStyle/>
          <a:p>
            <a:r>
              <a:rPr lang="de-DE" dirty="0"/>
              <a:t>Globaler Temperaturverlauf</a:t>
            </a:r>
          </a:p>
        </p:txBody>
      </p:sp>
      <p:sp>
        <p:nvSpPr>
          <p:cNvPr id="2" name="Textfeld 1">
            <a:extLst>
              <a:ext uri="{FF2B5EF4-FFF2-40B4-BE49-F238E27FC236}">
                <a16:creationId xmlns:a16="http://schemas.microsoft.com/office/drawing/2014/main" id="{158DE620-9638-436D-AACA-98F8D4B9678C}"/>
              </a:ext>
            </a:extLst>
          </p:cNvPr>
          <p:cNvSpPr txBox="1"/>
          <p:nvPr/>
        </p:nvSpPr>
        <p:spPr>
          <a:xfrm>
            <a:off x="5678424" y="1709090"/>
            <a:ext cx="1664208" cy="1569660"/>
          </a:xfrm>
          <a:prstGeom prst="rect">
            <a:avLst/>
          </a:prstGeom>
          <a:noFill/>
        </p:spPr>
        <p:txBody>
          <a:bodyPr wrap="square" rtlCol="0">
            <a:spAutoFit/>
          </a:bodyPr>
          <a:lstStyle/>
          <a:p>
            <a:pPr algn="ctr"/>
            <a:r>
              <a:rPr lang="de-DE" sz="1600" dirty="0">
                <a:latin typeface="+mn-lt"/>
              </a:rPr>
              <a:t>Klimawandel gab es immer in der Erdgeschichte, aber nie in vergleichbarer </a:t>
            </a:r>
            <a:r>
              <a:rPr lang="de-DE" sz="1600" b="1" dirty="0">
                <a:latin typeface="+mn-lt"/>
              </a:rPr>
              <a:t>Geschwindigkeit!</a:t>
            </a:r>
          </a:p>
        </p:txBody>
      </p:sp>
      <p:sp>
        <p:nvSpPr>
          <p:cNvPr id="3" name="Rechteck: abgerundete Ecken 2">
            <a:extLst>
              <a:ext uri="{FF2B5EF4-FFF2-40B4-BE49-F238E27FC236}">
                <a16:creationId xmlns:a16="http://schemas.microsoft.com/office/drawing/2014/main" id="{E795AE3C-674C-44B8-B3FD-1F1BAC15A8DB}"/>
              </a:ext>
            </a:extLst>
          </p:cNvPr>
          <p:cNvSpPr/>
          <p:nvPr/>
        </p:nvSpPr>
        <p:spPr>
          <a:xfrm>
            <a:off x="5641702" y="1620230"/>
            <a:ext cx="1737652" cy="1747380"/>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9" name="Titel 10">
            <a:extLst>
              <a:ext uri="{FF2B5EF4-FFF2-40B4-BE49-F238E27FC236}">
                <a16:creationId xmlns:a16="http://schemas.microsoft.com/office/drawing/2014/main" id="{EFB5DB16-F15F-44F1-90AF-E2582CB9A319}"/>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3001675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a:extLst>
              <a:ext uri="{28A0092B-C50C-407E-A947-70E740481C1C}">
                <a14:useLocalDpi xmlns:a14="http://schemas.microsoft.com/office/drawing/2010/main" val="0"/>
              </a:ext>
            </a:extLst>
          </a:blip>
          <a:srcRect l="-101" t="872" b="68279"/>
          <a:stretch/>
        </p:blipFill>
        <p:spPr>
          <a:xfrm>
            <a:off x="971549" y="921960"/>
            <a:ext cx="5851787" cy="2772216"/>
          </a:xfrm>
          <a:prstGeom prst="rect">
            <a:avLst/>
          </a:prstGeom>
        </p:spPr>
      </p:pic>
      <p:sp>
        <p:nvSpPr>
          <p:cNvPr id="3" name="Textplatzhalter 2">
            <a:extLst>
              <a:ext uri="{FF2B5EF4-FFF2-40B4-BE49-F238E27FC236}">
                <a16:creationId xmlns:a16="http://schemas.microsoft.com/office/drawing/2014/main" id="{85C98D52-72F6-4D7D-A7B2-EEB94AF0D013}"/>
              </a:ext>
            </a:extLst>
          </p:cNvPr>
          <p:cNvSpPr>
            <a:spLocks noGrp="1"/>
          </p:cNvSpPr>
          <p:nvPr>
            <p:ph type="body" sz="quarter" idx="14"/>
          </p:nvPr>
        </p:nvSpPr>
        <p:spPr/>
        <p:txBody>
          <a:bodyPr/>
          <a:lstStyle/>
          <a:p>
            <a:r>
              <a:rPr lang="de-DE" dirty="0">
                <a:solidFill>
                  <a:schemeClr val="tx1"/>
                </a:solidFill>
                <a:latin typeface="+mj-lt"/>
              </a:rPr>
              <a:t>Klimaprojektionen</a:t>
            </a:r>
          </a:p>
        </p:txBody>
      </p:sp>
      <p:sp>
        <p:nvSpPr>
          <p:cNvPr id="4" name="Textfeld 3"/>
          <p:cNvSpPr txBox="1"/>
          <p:nvPr/>
        </p:nvSpPr>
        <p:spPr>
          <a:xfrm>
            <a:off x="951304" y="4003528"/>
            <a:ext cx="5958168" cy="830997"/>
          </a:xfrm>
          <a:prstGeom prst="rect">
            <a:avLst/>
          </a:prstGeom>
          <a:noFill/>
        </p:spPr>
        <p:txBody>
          <a:bodyPr wrap="square" rtlCol="0">
            <a:spAutoFit/>
          </a:bodyPr>
          <a:lstStyle/>
          <a:p>
            <a:r>
              <a:rPr lang="de-DE" sz="1600" dirty="0">
                <a:latin typeface="+mn-lt"/>
              </a:rPr>
              <a:t>Projektionen sind wertvoll, aber immer mit </a:t>
            </a:r>
            <a:r>
              <a:rPr lang="de-DE" sz="1600" b="1" dirty="0">
                <a:latin typeface="+mn-lt"/>
              </a:rPr>
              <a:t>Unsicherheiten</a:t>
            </a:r>
            <a:r>
              <a:rPr lang="de-DE" sz="1600" dirty="0">
                <a:latin typeface="+mn-lt"/>
              </a:rPr>
              <a:t> behaftet!</a:t>
            </a:r>
          </a:p>
          <a:p>
            <a:pPr marL="285750" indent="-285750">
              <a:buFont typeface="Arial" panose="020B0604020202020204" pitchFamily="34" charset="0"/>
              <a:buChar char="•"/>
            </a:pPr>
            <a:r>
              <a:rPr lang="de-DE" sz="1600" dirty="0">
                <a:latin typeface="+mn-lt"/>
              </a:rPr>
              <a:t>Unsicherheiten in Daten und Berechnungsmodellen</a:t>
            </a:r>
          </a:p>
          <a:p>
            <a:pPr marL="285750" indent="-285750">
              <a:buFont typeface="Arial" panose="020B0604020202020204" pitchFamily="34" charset="0"/>
              <a:buChar char="•"/>
            </a:pPr>
            <a:r>
              <a:rPr lang="de-DE" sz="1600" dirty="0">
                <a:latin typeface="+mn-lt"/>
              </a:rPr>
              <a:t>Einfluss des </a:t>
            </a:r>
            <a:r>
              <a:rPr lang="de-DE" sz="1600" b="1" u="sng" dirty="0">
                <a:latin typeface="+mn-lt"/>
              </a:rPr>
              <a:t>menschlichen Verhaltens</a:t>
            </a:r>
          </a:p>
        </p:txBody>
      </p:sp>
      <p:cxnSp>
        <p:nvCxnSpPr>
          <p:cNvPr id="12" name="Gerade Verbindung mit Pfeil 11"/>
          <p:cNvCxnSpPr/>
          <p:nvPr/>
        </p:nvCxnSpPr>
        <p:spPr>
          <a:xfrm>
            <a:off x="5422392" y="2015256"/>
            <a:ext cx="725" cy="657108"/>
          </a:xfrm>
          <a:prstGeom prst="straightConnector1">
            <a:avLst/>
          </a:prstGeom>
          <a:ln w="12700">
            <a:solidFill>
              <a:schemeClr val="tx1"/>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14" name="Textfeld 13"/>
          <p:cNvSpPr txBox="1"/>
          <p:nvPr/>
        </p:nvSpPr>
        <p:spPr>
          <a:xfrm>
            <a:off x="4707761" y="1609651"/>
            <a:ext cx="739098" cy="461665"/>
          </a:xfrm>
          <a:prstGeom prst="rect">
            <a:avLst/>
          </a:prstGeom>
          <a:noFill/>
        </p:spPr>
        <p:txBody>
          <a:bodyPr wrap="square" rtlCol="0">
            <a:spAutoFit/>
          </a:bodyPr>
          <a:lstStyle/>
          <a:p>
            <a:pPr algn="l"/>
            <a:r>
              <a:rPr lang="de-DE" sz="1200" b="1" dirty="0">
                <a:latin typeface="+mn-lt"/>
              </a:rPr>
              <a:t>Einfluss </a:t>
            </a:r>
          </a:p>
          <a:p>
            <a:pPr algn="l"/>
            <a:r>
              <a:rPr lang="de-DE" sz="1200" b="1" dirty="0">
                <a:latin typeface="+mn-lt"/>
              </a:rPr>
              <a:t>Mensch</a:t>
            </a:r>
          </a:p>
        </p:txBody>
      </p:sp>
      <p:sp>
        <p:nvSpPr>
          <p:cNvPr id="2" name="Rechteck 1">
            <a:extLst>
              <a:ext uri="{FF2B5EF4-FFF2-40B4-BE49-F238E27FC236}">
                <a16:creationId xmlns:a16="http://schemas.microsoft.com/office/drawing/2014/main" id="{A3FEE0AD-3045-4DCD-BC86-993702E30E1F}"/>
              </a:ext>
            </a:extLst>
          </p:cNvPr>
          <p:cNvSpPr/>
          <p:nvPr/>
        </p:nvSpPr>
        <p:spPr>
          <a:xfrm>
            <a:off x="1060798" y="1166696"/>
            <a:ext cx="490544" cy="26161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rgbClr val="FF0000"/>
              </a:solidFill>
              <a:latin typeface="Arial" panose="020B0604020202020204" pitchFamily="34" charset="0"/>
              <a:ea typeface="Fira Sans" panose="020B0503050000020004" pitchFamily="34" charset="0"/>
              <a:cs typeface="Arial" panose="020B0604020202020204" pitchFamily="34" charset="0"/>
            </a:endParaRPr>
          </a:p>
        </p:txBody>
      </p:sp>
      <p:sp>
        <p:nvSpPr>
          <p:cNvPr id="5" name="Rechteck 4"/>
          <p:cNvSpPr/>
          <p:nvPr/>
        </p:nvSpPr>
        <p:spPr>
          <a:xfrm>
            <a:off x="5906183" y="1719669"/>
            <a:ext cx="717814" cy="1675145"/>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8" name="Textfeld 17"/>
          <p:cNvSpPr txBox="1"/>
          <p:nvPr/>
        </p:nvSpPr>
        <p:spPr>
          <a:xfrm>
            <a:off x="5900310" y="2509925"/>
            <a:ext cx="1899522" cy="307777"/>
          </a:xfrm>
          <a:prstGeom prst="rect">
            <a:avLst/>
          </a:prstGeom>
          <a:noFill/>
        </p:spPr>
        <p:txBody>
          <a:bodyPr wrap="square" rtlCol="0">
            <a:spAutoFit/>
          </a:bodyPr>
          <a:lstStyle/>
          <a:p>
            <a:pPr algn="l"/>
            <a:r>
              <a:rPr lang="de-DE" sz="1400" dirty="0">
                <a:solidFill>
                  <a:srgbClr val="0066FF"/>
                </a:solidFill>
                <a:latin typeface="+mn-lt"/>
              </a:rPr>
              <a:t>Szenario „Klimaschutz“</a:t>
            </a:r>
          </a:p>
        </p:txBody>
      </p:sp>
      <p:sp>
        <p:nvSpPr>
          <p:cNvPr id="19" name="Textfeld 18"/>
          <p:cNvSpPr txBox="1"/>
          <p:nvPr/>
        </p:nvSpPr>
        <p:spPr>
          <a:xfrm>
            <a:off x="5862918" y="1879673"/>
            <a:ext cx="2280702" cy="307777"/>
          </a:xfrm>
          <a:prstGeom prst="rect">
            <a:avLst/>
          </a:prstGeom>
          <a:noFill/>
        </p:spPr>
        <p:txBody>
          <a:bodyPr wrap="square" rtlCol="0">
            <a:spAutoFit/>
          </a:bodyPr>
          <a:lstStyle/>
          <a:p>
            <a:pPr algn="l"/>
            <a:r>
              <a:rPr lang="de-DE" sz="1400" dirty="0">
                <a:solidFill>
                  <a:srgbClr val="FF0000"/>
                </a:solidFill>
                <a:latin typeface="+mn-lt"/>
              </a:rPr>
              <a:t>Szenario „Weiter wie bisher“</a:t>
            </a:r>
          </a:p>
        </p:txBody>
      </p:sp>
      <p:sp>
        <p:nvSpPr>
          <p:cNvPr id="20" name="Rechteck: abgerundete Ecken 2">
            <a:extLst>
              <a:ext uri="{FF2B5EF4-FFF2-40B4-BE49-F238E27FC236}">
                <a16:creationId xmlns:a16="http://schemas.microsoft.com/office/drawing/2014/main" id="{E795AE3C-674C-44B8-B3FD-1F1BAC15A8DB}"/>
              </a:ext>
            </a:extLst>
          </p:cNvPr>
          <p:cNvSpPr/>
          <p:nvPr/>
        </p:nvSpPr>
        <p:spPr>
          <a:xfrm>
            <a:off x="971550" y="3954514"/>
            <a:ext cx="5851786" cy="929023"/>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cxnSp>
        <p:nvCxnSpPr>
          <p:cNvPr id="23" name="Gerade Verbindung mit Pfeil 22"/>
          <p:cNvCxnSpPr/>
          <p:nvPr/>
        </p:nvCxnSpPr>
        <p:spPr>
          <a:xfrm>
            <a:off x="4939326" y="2472624"/>
            <a:ext cx="1" cy="337627"/>
          </a:xfrm>
          <a:prstGeom prst="straightConnector1">
            <a:avLst/>
          </a:prstGeom>
          <a:ln w="12700">
            <a:solidFill>
              <a:schemeClr val="tx1"/>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30" name="Rechteck 29"/>
          <p:cNvSpPr/>
          <p:nvPr/>
        </p:nvSpPr>
        <p:spPr>
          <a:xfrm>
            <a:off x="4407408" y="1996684"/>
            <a:ext cx="300353" cy="157072"/>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1" name="Rechteck 30"/>
          <p:cNvSpPr/>
          <p:nvPr/>
        </p:nvSpPr>
        <p:spPr>
          <a:xfrm>
            <a:off x="2459940" y="2680946"/>
            <a:ext cx="300353" cy="157072"/>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2" name="Rechteck 31"/>
          <p:cNvSpPr/>
          <p:nvPr/>
        </p:nvSpPr>
        <p:spPr>
          <a:xfrm>
            <a:off x="4888290" y="2822350"/>
            <a:ext cx="300353" cy="157072"/>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3" name="Textfeld 12"/>
          <p:cNvSpPr txBox="1"/>
          <p:nvPr/>
        </p:nvSpPr>
        <p:spPr>
          <a:xfrm>
            <a:off x="4065622" y="2747285"/>
            <a:ext cx="1079756" cy="461665"/>
          </a:xfrm>
          <a:prstGeom prst="rect">
            <a:avLst/>
          </a:prstGeom>
          <a:noFill/>
        </p:spPr>
        <p:txBody>
          <a:bodyPr wrap="square" rtlCol="0">
            <a:spAutoFit/>
          </a:bodyPr>
          <a:lstStyle/>
          <a:p>
            <a:pPr algn="l"/>
            <a:r>
              <a:rPr lang="de-DE" sz="1200" b="1" dirty="0">
                <a:latin typeface="+mn-lt"/>
              </a:rPr>
              <a:t>Unsicherheit </a:t>
            </a:r>
          </a:p>
          <a:p>
            <a:pPr algn="l"/>
            <a:r>
              <a:rPr lang="de-DE" sz="1200" b="1" dirty="0">
                <a:latin typeface="+mn-lt"/>
              </a:rPr>
              <a:t>Modell </a:t>
            </a:r>
          </a:p>
        </p:txBody>
      </p:sp>
      <p:sp>
        <p:nvSpPr>
          <p:cNvPr id="22" name="Textfeld 21">
            <a:extLst>
              <a:ext uri="{FF2B5EF4-FFF2-40B4-BE49-F238E27FC236}">
                <a16:creationId xmlns:a16="http://schemas.microsoft.com/office/drawing/2014/main" id="{FFB45977-1B83-4931-AC3D-87A03A57492C}"/>
              </a:ext>
            </a:extLst>
          </p:cNvPr>
          <p:cNvSpPr txBox="1"/>
          <p:nvPr/>
        </p:nvSpPr>
        <p:spPr>
          <a:xfrm>
            <a:off x="5986607" y="3608901"/>
            <a:ext cx="369948" cy="215444"/>
          </a:xfrm>
          <a:prstGeom prst="rect">
            <a:avLst/>
          </a:prstGeom>
          <a:noFill/>
        </p:spPr>
        <p:txBody>
          <a:bodyPr wrap="square" rtlCol="0">
            <a:spAutoFit/>
          </a:bodyPr>
          <a:lstStyle/>
          <a:p>
            <a:r>
              <a:rPr lang="de-DE" sz="800" dirty="0">
                <a:latin typeface="+mn-lt"/>
              </a:rPr>
              <a:t>(13)</a:t>
            </a:r>
          </a:p>
        </p:txBody>
      </p:sp>
      <p:sp>
        <p:nvSpPr>
          <p:cNvPr id="6" name="Rechteck 5">
            <a:extLst>
              <a:ext uri="{FF2B5EF4-FFF2-40B4-BE49-F238E27FC236}">
                <a16:creationId xmlns:a16="http://schemas.microsoft.com/office/drawing/2014/main" id="{5AEDCCFA-782D-4023-81DE-01C9AC73471E}"/>
              </a:ext>
            </a:extLst>
          </p:cNvPr>
          <p:cNvSpPr/>
          <p:nvPr/>
        </p:nvSpPr>
        <p:spPr>
          <a:xfrm>
            <a:off x="5759245" y="1342103"/>
            <a:ext cx="1064091" cy="537570"/>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4" name="Titel 10">
            <a:extLst>
              <a:ext uri="{FF2B5EF4-FFF2-40B4-BE49-F238E27FC236}">
                <a16:creationId xmlns:a16="http://schemas.microsoft.com/office/drawing/2014/main" id="{B0AE391F-0220-4A9E-9476-AA177BB0BDBE}"/>
              </a:ext>
            </a:extLst>
          </p:cNvPr>
          <p:cNvSpPr txBox="1">
            <a:spLocks/>
          </p:cNvSpPr>
          <p:nvPr/>
        </p:nvSpPr>
        <p:spPr>
          <a:xfrm rot="5400000">
            <a:off x="7259379" y="3040033"/>
            <a:ext cx="3096395" cy="672847"/>
          </a:xfrm>
          <a:prstGeom prst="rect">
            <a:avLst/>
          </a:prstGeom>
        </p:spPr>
        <p:txBody>
          <a:bodyPr anchor="ctr"/>
          <a:lstStyle>
            <a:lvl1pPr algn="ctr" defTabSz="342900" rtl="0" eaLnBrk="0" fontAlgn="base" hangingPunct="0">
              <a:spcBef>
                <a:spcPct val="0"/>
              </a:spcBef>
              <a:spcAft>
                <a:spcPct val="0"/>
              </a:spcAft>
              <a:defRPr sz="16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dirty="0"/>
              <a:t>Klima und Klimawandel</a:t>
            </a:r>
          </a:p>
        </p:txBody>
      </p:sp>
    </p:spTree>
    <p:extLst>
      <p:ext uri="{BB962C8B-B14F-4D97-AF65-F5344CB8AC3E}">
        <p14:creationId xmlns:p14="http://schemas.microsoft.com/office/powerpoint/2010/main" val="2230845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2">
            <a:extLst>
              <a:ext uri="{FF2B5EF4-FFF2-40B4-BE49-F238E27FC236}">
                <a16:creationId xmlns:a16="http://schemas.microsoft.com/office/drawing/2014/main" id="{FBF91DA6-DDEC-44EA-927D-D2017879DA75}"/>
              </a:ext>
            </a:extLst>
          </p:cNvPr>
          <p:cNvSpPr txBox="1">
            <a:spLocks/>
          </p:cNvSpPr>
          <p:nvPr/>
        </p:nvSpPr>
        <p:spPr>
          <a:xfrm>
            <a:off x="960728" y="1748235"/>
            <a:ext cx="7434000" cy="381000"/>
          </a:xfrm>
          <a:prstGeom prst="rect">
            <a:avLst/>
          </a:prstGeom>
        </p:spPr>
        <p:txBody>
          <a:bodyPr vert="horz" lIns="0" tIns="0" rIns="0" bIns="0"/>
          <a:lstStyle>
            <a:lvl1pPr marL="0" indent="0" algn="l" defTabSz="342900" rtl="0" eaLnBrk="1" fontAlgn="base" hangingPunct="1">
              <a:spcBef>
                <a:spcPts val="0"/>
              </a:spcBef>
              <a:spcAft>
                <a:spcPct val="0"/>
              </a:spcAft>
              <a:buFont typeface="Arial" panose="020B0604020202020204" pitchFamily="34" charset="0"/>
              <a:buNone/>
              <a:defRPr sz="2100" kern="12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marL="557213" indent="-214313"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2pPr>
            <a:lvl3pPr marL="857250" indent="-171450"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3pPr>
            <a:lvl4pPr marL="1200150" indent="-171450"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4pPr>
            <a:lvl5pPr marL="1543050" indent="-171450"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de-DE" dirty="0">
                <a:latin typeface="+mn-lt"/>
              </a:rPr>
              <a:t>Gestern – Heute – Morgen </a:t>
            </a:r>
          </a:p>
        </p:txBody>
      </p:sp>
      <p:sp>
        <p:nvSpPr>
          <p:cNvPr id="5" name="Textplatzhalter 5">
            <a:extLst>
              <a:ext uri="{FF2B5EF4-FFF2-40B4-BE49-F238E27FC236}">
                <a16:creationId xmlns:a16="http://schemas.microsoft.com/office/drawing/2014/main" id="{8C446DFA-5A8F-4C68-BB8F-0642AE5FE4FA}"/>
              </a:ext>
            </a:extLst>
          </p:cNvPr>
          <p:cNvSpPr txBox="1">
            <a:spLocks/>
          </p:cNvSpPr>
          <p:nvPr/>
        </p:nvSpPr>
        <p:spPr>
          <a:xfrm>
            <a:off x="960728" y="988385"/>
            <a:ext cx="7434000" cy="452438"/>
          </a:xfrm>
          <a:prstGeom prst="rect">
            <a:avLst/>
          </a:prstGeom>
        </p:spPr>
        <p:txBody>
          <a:bodyPr vert="horz" wrap="none" lIns="0" tIns="0" rIns="0" bIns="0"/>
          <a:lstStyle>
            <a:lvl1pPr marL="0" indent="0" algn="l" defTabSz="342900" rtl="0" eaLnBrk="1" fontAlgn="base" hangingPunct="1">
              <a:spcBef>
                <a:spcPts val="0"/>
              </a:spcBef>
              <a:spcAft>
                <a:spcPct val="0"/>
              </a:spcAft>
              <a:buFont typeface="Arial" panose="020B0604020202020204" pitchFamily="34" charset="0"/>
              <a:buNone/>
              <a:defRPr sz="3200" b="1" kern="12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marL="557213" indent="-214313" algn="l" defTabSz="342900" rtl="0" eaLnBrk="1" fontAlgn="base" hangingPunct="1">
              <a:spcBef>
                <a:spcPct val="20000"/>
              </a:spcBef>
              <a:spcAft>
                <a:spcPct val="0"/>
              </a:spcAft>
              <a:buFont typeface="Arial" panose="020B0604020202020204" pitchFamily="34" charset="0"/>
              <a:buNone/>
              <a:defRPr sz="2100" kern="1200">
                <a:solidFill>
                  <a:schemeClr val="tx1"/>
                </a:solidFill>
                <a:latin typeface="Arial"/>
                <a:ea typeface="ＭＳ Ｐゴシック" pitchFamily="-110" charset="-128"/>
                <a:cs typeface="Arial"/>
              </a:defRPr>
            </a:lvl2pPr>
            <a:lvl3pPr marL="857250" indent="-171450" algn="l" defTabSz="342900" rtl="0" eaLnBrk="1" fontAlgn="base" hangingPunct="1">
              <a:spcBef>
                <a:spcPct val="20000"/>
              </a:spcBef>
              <a:spcAft>
                <a:spcPct val="0"/>
              </a:spcAft>
              <a:buFont typeface="Arial" panose="020B0604020202020204" pitchFamily="34" charset="0"/>
              <a:buNone/>
              <a:defRPr kern="1200">
                <a:solidFill>
                  <a:schemeClr val="tx1"/>
                </a:solidFill>
                <a:latin typeface="Arial"/>
                <a:ea typeface="ＭＳ Ｐゴシック" pitchFamily="-110" charset="-128"/>
                <a:cs typeface="Arial"/>
              </a:defRPr>
            </a:lvl3pPr>
            <a:lvl4pPr marL="1200150" indent="-171450" algn="l" defTabSz="342900" rtl="0" eaLnBrk="1" fontAlgn="base" hangingPunct="1">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4pPr>
            <a:lvl5pPr marL="1543050" indent="-171450" algn="l" defTabSz="342900" rtl="0" eaLnBrk="1" fontAlgn="base" hangingPunct="1">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de-DE" sz="3600" dirty="0">
                <a:latin typeface="+mj-lt"/>
              </a:rPr>
              <a:t>2. Das Klima in Bayern</a:t>
            </a:r>
          </a:p>
        </p:txBody>
      </p:sp>
    </p:spTree>
    <p:extLst>
      <p:ext uri="{BB962C8B-B14F-4D97-AF65-F5344CB8AC3E}">
        <p14:creationId xmlns:p14="http://schemas.microsoft.com/office/powerpoint/2010/main" val="2316041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00538413-5437-4983-AA2C-25EF5B73500A}"/>
              </a:ext>
            </a:extLst>
          </p:cNvPr>
          <p:cNvSpPr>
            <a:spLocks noGrp="1"/>
          </p:cNvSpPr>
          <p:nvPr>
            <p:ph type="body" sz="quarter" idx="14"/>
          </p:nvPr>
        </p:nvSpPr>
        <p:spPr/>
        <p:txBody>
          <a:bodyPr/>
          <a:lstStyle/>
          <a:p>
            <a:r>
              <a:rPr lang="de-DE" sz="2400" dirty="0">
                <a:solidFill>
                  <a:schemeClr val="tx1"/>
                </a:solidFill>
                <a:latin typeface="+mj-lt"/>
              </a:rPr>
              <a:t>Klimatische Einordnung</a:t>
            </a:r>
          </a:p>
        </p:txBody>
      </p:sp>
      <p:sp>
        <p:nvSpPr>
          <p:cNvPr id="4" name="Textplatzhalter 3">
            <a:extLst>
              <a:ext uri="{FF2B5EF4-FFF2-40B4-BE49-F238E27FC236}">
                <a16:creationId xmlns:a16="http://schemas.microsoft.com/office/drawing/2014/main" id="{E7D6FA91-EA38-4FD1-949C-DF577E085F28}"/>
              </a:ext>
            </a:extLst>
          </p:cNvPr>
          <p:cNvSpPr>
            <a:spLocks noGrp="1"/>
          </p:cNvSpPr>
          <p:nvPr>
            <p:ph type="body" sz="quarter" idx="15"/>
          </p:nvPr>
        </p:nvSpPr>
        <p:spPr>
          <a:xfrm>
            <a:off x="3888736" y="1302692"/>
            <a:ext cx="3776660" cy="944398"/>
          </a:xfrm>
        </p:spPr>
        <p:txBody>
          <a:bodyPr/>
          <a:lstStyle/>
          <a:p>
            <a:pPr>
              <a:lnSpc>
                <a:spcPct val="100000"/>
              </a:lnSpc>
            </a:pPr>
            <a:r>
              <a:rPr lang="de-DE" b="1" dirty="0">
                <a:solidFill>
                  <a:schemeClr val="tx1"/>
                </a:solidFill>
                <a:latin typeface="+mn-lt"/>
              </a:rPr>
              <a:t>Klimazone</a:t>
            </a:r>
          </a:p>
          <a:p>
            <a:pPr marL="342900" indent="-342900">
              <a:lnSpc>
                <a:spcPct val="100000"/>
              </a:lnSpc>
              <a:buFont typeface="Arial" panose="020B0604020202020204" pitchFamily="34" charset="0"/>
              <a:buChar char="•"/>
            </a:pPr>
            <a:r>
              <a:rPr lang="de-DE" dirty="0">
                <a:solidFill>
                  <a:schemeClr val="tx1"/>
                </a:solidFill>
                <a:latin typeface="+mn-lt"/>
              </a:rPr>
              <a:t>Warm-gemäßigt</a:t>
            </a:r>
          </a:p>
          <a:p>
            <a:pPr marL="342900" indent="-342900">
              <a:lnSpc>
                <a:spcPct val="100000"/>
              </a:lnSpc>
              <a:buFont typeface="Arial" panose="020B0604020202020204" pitchFamily="34" charset="0"/>
              <a:buChar char="•"/>
            </a:pPr>
            <a:r>
              <a:rPr lang="de-DE" dirty="0">
                <a:solidFill>
                  <a:schemeClr val="tx1"/>
                </a:solidFill>
                <a:latin typeface="+mn-lt"/>
              </a:rPr>
              <a:t>Übergang maritim – kontinental</a:t>
            </a:r>
          </a:p>
          <a:p>
            <a:pPr>
              <a:lnSpc>
                <a:spcPct val="100000"/>
              </a:lnSpc>
            </a:pPr>
            <a:endParaRPr lang="de-DE" dirty="0">
              <a:solidFill>
                <a:schemeClr val="tx1"/>
              </a:solidFill>
            </a:endParaRPr>
          </a:p>
        </p:txBody>
      </p:sp>
      <p:sp>
        <p:nvSpPr>
          <p:cNvPr id="8"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pic>
        <p:nvPicPr>
          <p:cNvPr id="9" name="Bildplatzhalter 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4817" b="4817"/>
          <a:stretch>
            <a:fillRect/>
          </a:stretch>
        </p:blipFill>
        <p:spPr>
          <a:xfrm>
            <a:off x="515266" y="1209911"/>
            <a:ext cx="2597989" cy="2880313"/>
          </a:xfrm>
        </p:spPr>
      </p:pic>
      <p:graphicFrame>
        <p:nvGraphicFramePr>
          <p:cNvPr id="10" name="Tabelle 9"/>
          <p:cNvGraphicFramePr>
            <a:graphicFrameLocks noGrp="1"/>
          </p:cNvGraphicFramePr>
          <p:nvPr>
            <p:extLst>
              <p:ext uri="{D42A27DB-BD31-4B8C-83A1-F6EECF244321}">
                <p14:modId xmlns:p14="http://schemas.microsoft.com/office/powerpoint/2010/main" val="1022140146"/>
              </p:ext>
            </p:extLst>
          </p:nvPr>
        </p:nvGraphicFramePr>
        <p:xfrm>
          <a:off x="3337443" y="2543307"/>
          <a:ext cx="4476056" cy="1836455"/>
        </p:xfrm>
        <a:graphic>
          <a:graphicData uri="http://schemas.openxmlformats.org/drawingml/2006/table">
            <a:tbl>
              <a:tblPr firstRow="1" bandRow="1">
                <a:tableStyleId>{F5AB1C69-6EDB-4FF4-983F-18BD219EF322}</a:tableStyleId>
              </a:tblPr>
              <a:tblGrid>
                <a:gridCol w="2238028">
                  <a:extLst>
                    <a:ext uri="{9D8B030D-6E8A-4147-A177-3AD203B41FA5}">
                      <a16:colId xmlns:a16="http://schemas.microsoft.com/office/drawing/2014/main" val="1790272446"/>
                    </a:ext>
                  </a:extLst>
                </a:gridCol>
                <a:gridCol w="2238028">
                  <a:extLst>
                    <a:ext uri="{9D8B030D-6E8A-4147-A177-3AD203B41FA5}">
                      <a16:colId xmlns:a16="http://schemas.microsoft.com/office/drawing/2014/main" val="25316557"/>
                    </a:ext>
                  </a:extLst>
                </a:gridCol>
              </a:tblGrid>
              <a:tr h="464855">
                <a:tc>
                  <a:txBody>
                    <a:bodyPr/>
                    <a:lstStyle/>
                    <a:p>
                      <a:pPr algn="ctr"/>
                      <a:r>
                        <a:rPr lang="de-DE" sz="1400" dirty="0">
                          <a:latin typeface="+mn-lt"/>
                        </a:rPr>
                        <a:t>maritim</a:t>
                      </a:r>
                    </a:p>
                  </a:txBody>
                  <a:tcPr anchor="ctr">
                    <a:solidFill>
                      <a:schemeClr val="bg2">
                        <a:lumMod val="75000"/>
                      </a:schemeClr>
                    </a:solidFill>
                  </a:tcPr>
                </a:tc>
                <a:tc>
                  <a:txBody>
                    <a:bodyPr/>
                    <a:lstStyle/>
                    <a:p>
                      <a:pPr algn="ctr"/>
                      <a:r>
                        <a:rPr lang="de-DE" sz="1400" dirty="0">
                          <a:latin typeface="+mn-lt"/>
                        </a:rPr>
                        <a:t>kontinental</a:t>
                      </a:r>
                    </a:p>
                  </a:txBody>
                  <a:tcPr anchor="ctr">
                    <a:solidFill>
                      <a:srgbClr val="C00000"/>
                    </a:solidFill>
                  </a:tcPr>
                </a:tc>
                <a:extLst>
                  <a:ext uri="{0D108BD9-81ED-4DB2-BD59-A6C34878D82A}">
                    <a16:rowId xmlns:a16="http://schemas.microsoft.com/office/drawing/2014/main" val="1916943746"/>
                  </a:ext>
                </a:extLst>
              </a:tr>
              <a:tr h="1146217">
                <a:tc>
                  <a:txBody>
                    <a:bodyPr/>
                    <a:lstStyle/>
                    <a:p>
                      <a:pPr marL="285750" lvl="0" indent="-285750">
                        <a:buFont typeface="Arial" panose="020B0604020202020204" pitchFamily="34" charset="0"/>
                        <a:buChar char="•"/>
                      </a:pPr>
                      <a:r>
                        <a:rPr lang="de-DE" sz="1400" kern="1200" dirty="0">
                          <a:solidFill>
                            <a:schemeClr val="dk1"/>
                          </a:solidFill>
                          <a:effectLst/>
                          <a:latin typeface="+mn-lt"/>
                          <a:ea typeface="+mn-ea"/>
                          <a:cs typeface="+mn-cs"/>
                        </a:rPr>
                        <a:t>Vorherrschend in Westeuropa</a:t>
                      </a:r>
                    </a:p>
                    <a:p>
                      <a:pPr marL="285750" lvl="0" indent="-285750">
                        <a:buFont typeface="Arial" panose="020B0604020202020204" pitchFamily="34" charset="0"/>
                        <a:buChar char="•"/>
                      </a:pPr>
                      <a:r>
                        <a:rPr lang="de-DE" sz="1400" kern="1200" dirty="0">
                          <a:solidFill>
                            <a:schemeClr val="dk1"/>
                          </a:solidFill>
                          <a:effectLst/>
                          <a:latin typeface="+mn-lt"/>
                          <a:ea typeface="+mn-ea"/>
                          <a:cs typeface="+mn-cs"/>
                        </a:rPr>
                        <a:t>Milde Winter</a:t>
                      </a:r>
                    </a:p>
                    <a:p>
                      <a:pPr marL="285750" lvl="0" indent="-285750">
                        <a:buFont typeface="Arial" panose="020B0604020202020204" pitchFamily="34" charset="0"/>
                        <a:buChar char="•"/>
                      </a:pPr>
                      <a:r>
                        <a:rPr lang="de-DE" sz="1400" kern="1200" dirty="0">
                          <a:solidFill>
                            <a:schemeClr val="dk1"/>
                          </a:solidFill>
                          <a:effectLst/>
                          <a:latin typeface="+mn-lt"/>
                          <a:ea typeface="+mn-ea"/>
                          <a:cs typeface="+mn-cs"/>
                        </a:rPr>
                        <a:t>Kühle Sommer</a:t>
                      </a:r>
                    </a:p>
                    <a:p>
                      <a:pPr marL="285750" indent="-285750">
                        <a:buFont typeface="Arial" panose="020B0604020202020204" pitchFamily="34" charset="0"/>
                        <a:buChar char="•"/>
                      </a:pPr>
                      <a:r>
                        <a:rPr lang="de-DE" sz="1400" kern="1200" dirty="0">
                          <a:solidFill>
                            <a:schemeClr val="dk1"/>
                          </a:solidFill>
                          <a:effectLst/>
                          <a:latin typeface="+mn-lt"/>
                          <a:ea typeface="+mn-ea"/>
                          <a:cs typeface="+mn-cs"/>
                        </a:rPr>
                        <a:t>Hohe Luftfeuchtigkeit</a:t>
                      </a:r>
                      <a:endParaRPr lang="de-DE" sz="1400" dirty="0">
                        <a:latin typeface="+mn-lt"/>
                      </a:endParaRPr>
                    </a:p>
                  </a:txBody>
                  <a:tcPr>
                    <a:solidFill>
                      <a:schemeClr val="bg2"/>
                    </a:solidFill>
                  </a:tcPr>
                </a:tc>
                <a:tc>
                  <a:txBody>
                    <a:bodyPr/>
                    <a:lstStyle/>
                    <a:p>
                      <a:pPr marL="285750" lvl="0" indent="-285750">
                        <a:buFont typeface="Arial" panose="020B0604020202020204" pitchFamily="34" charset="0"/>
                        <a:buChar char="•"/>
                      </a:pPr>
                      <a:r>
                        <a:rPr lang="de-DE" sz="1400" kern="1200" dirty="0">
                          <a:solidFill>
                            <a:schemeClr val="dk1"/>
                          </a:solidFill>
                          <a:effectLst/>
                          <a:latin typeface="+mn-lt"/>
                          <a:ea typeface="+mn-ea"/>
                          <a:cs typeface="+mn-cs"/>
                        </a:rPr>
                        <a:t>Vorherrschend in Osteuropa</a:t>
                      </a:r>
                    </a:p>
                    <a:p>
                      <a:pPr marL="285750" lvl="0" indent="-285750">
                        <a:buFont typeface="Arial" panose="020B0604020202020204" pitchFamily="34" charset="0"/>
                        <a:buChar char="•"/>
                      </a:pPr>
                      <a:r>
                        <a:rPr lang="de-DE" sz="1400" kern="1200" dirty="0">
                          <a:solidFill>
                            <a:schemeClr val="dk1"/>
                          </a:solidFill>
                          <a:effectLst/>
                          <a:latin typeface="+mn-lt"/>
                          <a:ea typeface="+mn-ea"/>
                          <a:cs typeface="+mn-cs"/>
                        </a:rPr>
                        <a:t>Kalte, lange, schneereiche Winter</a:t>
                      </a:r>
                    </a:p>
                    <a:p>
                      <a:pPr marL="285750" lvl="0" indent="-285750">
                        <a:buFont typeface="Arial" panose="020B0604020202020204" pitchFamily="34" charset="0"/>
                        <a:buChar char="•"/>
                      </a:pPr>
                      <a:r>
                        <a:rPr lang="de-DE" sz="1400" kern="1200" dirty="0">
                          <a:solidFill>
                            <a:schemeClr val="dk1"/>
                          </a:solidFill>
                          <a:effectLst/>
                          <a:latin typeface="+mn-lt"/>
                          <a:ea typeface="+mn-ea"/>
                          <a:cs typeface="+mn-cs"/>
                        </a:rPr>
                        <a:t>Warme Sommer</a:t>
                      </a:r>
                    </a:p>
                    <a:p>
                      <a:pPr marL="285750" indent="-285750">
                        <a:buFont typeface="Arial" panose="020B0604020202020204" pitchFamily="34" charset="0"/>
                        <a:buChar char="•"/>
                      </a:pPr>
                      <a:r>
                        <a:rPr lang="de-DE" sz="1400" kern="1200" dirty="0">
                          <a:solidFill>
                            <a:schemeClr val="dk1"/>
                          </a:solidFill>
                          <a:effectLst/>
                          <a:latin typeface="+mn-lt"/>
                          <a:ea typeface="+mn-ea"/>
                          <a:cs typeface="+mn-cs"/>
                        </a:rPr>
                        <a:t>Geringe Luftfeuchte</a:t>
                      </a:r>
                      <a:endParaRPr lang="de-DE" sz="1400" dirty="0">
                        <a:latin typeface="+mn-lt"/>
                      </a:endParaRPr>
                    </a:p>
                  </a:txBody>
                  <a:tcPr>
                    <a:solidFill>
                      <a:srgbClr val="C00000">
                        <a:alpha val="50196"/>
                      </a:srgbClr>
                    </a:solidFill>
                  </a:tcPr>
                </a:tc>
                <a:extLst>
                  <a:ext uri="{0D108BD9-81ED-4DB2-BD59-A6C34878D82A}">
                    <a16:rowId xmlns:a16="http://schemas.microsoft.com/office/drawing/2014/main" val="2543602919"/>
                  </a:ext>
                </a:extLst>
              </a:tr>
            </a:tbl>
          </a:graphicData>
        </a:graphic>
      </p:graphicFrame>
      <p:sp>
        <p:nvSpPr>
          <p:cNvPr id="11" name="Textfeld 10">
            <a:extLst>
              <a:ext uri="{FF2B5EF4-FFF2-40B4-BE49-F238E27FC236}">
                <a16:creationId xmlns:a16="http://schemas.microsoft.com/office/drawing/2014/main" id="{D37202A5-4B43-4D5C-BA09-2E88F3439F4B}"/>
              </a:ext>
            </a:extLst>
          </p:cNvPr>
          <p:cNvSpPr txBox="1"/>
          <p:nvPr/>
        </p:nvSpPr>
        <p:spPr>
          <a:xfrm>
            <a:off x="2793336" y="4127094"/>
            <a:ext cx="369948" cy="215444"/>
          </a:xfrm>
          <a:prstGeom prst="rect">
            <a:avLst/>
          </a:prstGeom>
          <a:noFill/>
        </p:spPr>
        <p:txBody>
          <a:bodyPr wrap="square" rtlCol="0">
            <a:spAutoFit/>
          </a:bodyPr>
          <a:lstStyle/>
          <a:p>
            <a:r>
              <a:rPr lang="de-DE" sz="800" dirty="0">
                <a:latin typeface="+mn-lt"/>
              </a:rPr>
              <a:t>(14)</a:t>
            </a:r>
          </a:p>
        </p:txBody>
      </p:sp>
    </p:spTree>
    <p:extLst>
      <p:ext uri="{BB962C8B-B14F-4D97-AF65-F5344CB8AC3E}">
        <p14:creationId xmlns:p14="http://schemas.microsoft.com/office/powerpoint/2010/main" val="969575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985" y="1002963"/>
            <a:ext cx="3597062" cy="3749937"/>
          </a:xfrm>
          <a:prstGeom prst="rect">
            <a:avLst/>
          </a:prstGeom>
        </p:spPr>
      </p:pic>
      <p:sp>
        <p:nvSpPr>
          <p:cNvPr id="3" name="Textplatzhalter 2"/>
          <p:cNvSpPr>
            <a:spLocks noGrp="1"/>
          </p:cNvSpPr>
          <p:nvPr>
            <p:ph type="body" sz="quarter" idx="14"/>
          </p:nvPr>
        </p:nvSpPr>
        <p:spPr/>
        <p:txBody>
          <a:bodyPr/>
          <a:lstStyle/>
          <a:p>
            <a:r>
              <a:rPr lang="de-DE" dirty="0">
                <a:solidFill>
                  <a:schemeClr val="tx1"/>
                </a:solidFill>
                <a:latin typeface="+mj-lt"/>
              </a:rPr>
              <a:t>Einflussfaktoren auf das regionale Klima</a:t>
            </a: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3586" y="1601349"/>
            <a:ext cx="876329" cy="860955"/>
          </a:xfrm>
          <a:prstGeom prst="rect">
            <a:avLst/>
          </a:prstGeom>
        </p:spPr>
      </p:pic>
      <p:pic>
        <p:nvPicPr>
          <p:cNvPr id="5" name="Grafi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5795" y="3103857"/>
            <a:ext cx="527417" cy="688572"/>
          </a:xfrm>
          <a:prstGeom prst="rect">
            <a:avLst/>
          </a:prstGeom>
        </p:spPr>
      </p:pic>
      <p:pic>
        <p:nvPicPr>
          <p:cNvPr id="6" name="Grafik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6965" y="3390492"/>
            <a:ext cx="289498" cy="740776"/>
          </a:xfrm>
          <a:prstGeom prst="rect">
            <a:avLst/>
          </a:prstGeom>
        </p:spPr>
      </p:pic>
      <p:pic>
        <p:nvPicPr>
          <p:cNvPr id="7" name="Grafik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91406" y="3078200"/>
            <a:ext cx="848509" cy="555571"/>
          </a:xfrm>
          <a:prstGeom prst="rect">
            <a:avLst/>
          </a:prstGeom>
        </p:spPr>
      </p:pic>
      <p:pic>
        <p:nvPicPr>
          <p:cNvPr id="8" name="Grafik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91080" y="1664697"/>
            <a:ext cx="373530" cy="1100321"/>
          </a:xfrm>
          <a:prstGeom prst="rect">
            <a:avLst/>
          </a:prstGeom>
        </p:spPr>
      </p:pic>
      <p:pic>
        <p:nvPicPr>
          <p:cNvPr id="9" name="Grafik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70942" y="2803792"/>
            <a:ext cx="528552" cy="536441"/>
          </a:xfrm>
          <a:prstGeom prst="rect">
            <a:avLst/>
          </a:prstGeom>
        </p:spPr>
      </p:pic>
      <p:sp>
        <p:nvSpPr>
          <p:cNvPr id="14" name="Textfeld 13"/>
          <p:cNvSpPr txBox="1"/>
          <p:nvPr/>
        </p:nvSpPr>
        <p:spPr>
          <a:xfrm>
            <a:off x="661321" y="1539281"/>
            <a:ext cx="1225685" cy="369332"/>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de-DE" dirty="0"/>
              <a:t>Höhenlage</a:t>
            </a:r>
          </a:p>
        </p:txBody>
      </p:sp>
      <p:sp>
        <p:nvSpPr>
          <p:cNvPr id="15" name="Textfeld 14"/>
          <p:cNvSpPr txBox="1"/>
          <p:nvPr/>
        </p:nvSpPr>
        <p:spPr>
          <a:xfrm>
            <a:off x="661321" y="3118960"/>
            <a:ext cx="1225685" cy="923330"/>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de-DE" dirty="0"/>
              <a:t>Luv-/Lee-Effekte von Gebirgen</a:t>
            </a:r>
          </a:p>
        </p:txBody>
      </p:sp>
      <p:sp>
        <p:nvSpPr>
          <p:cNvPr id="16" name="Textfeld 15"/>
          <p:cNvSpPr txBox="1"/>
          <p:nvPr/>
        </p:nvSpPr>
        <p:spPr>
          <a:xfrm>
            <a:off x="6399690" y="1539281"/>
            <a:ext cx="1105419" cy="369332"/>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de-DE" dirty="0"/>
              <a:t>Gewässer</a:t>
            </a:r>
          </a:p>
        </p:txBody>
      </p:sp>
      <p:sp>
        <p:nvSpPr>
          <p:cNvPr id="17" name="Textfeld 16"/>
          <p:cNvSpPr txBox="1"/>
          <p:nvPr/>
        </p:nvSpPr>
        <p:spPr>
          <a:xfrm>
            <a:off x="6216659" y="3126010"/>
            <a:ext cx="1544070" cy="923330"/>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de-DE" dirty="0"/>
              <a:t>Zugbahnen von Tiefdruck-gebieten</a:t>
            </a:r>
          </a:p>
        </p:txBody>
      </p:sp>
      <p:sp>
        <p:nvSpPr>
          <p:cNvPr id="19" name="Titel 4">
            <a:extLst>
              <a:ext uri="{FF2B5EF4-FFF2-40B4-BE49-F238E27FC236}">
                <a16:creationId xmlns:a16="http://schemas.microsoft.com/office/drawing/2014/main" id="{E1D28492-5D37-4C47-B453-E3A33B2254BA}"/>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20" name="Textfeld 19">
            <a:extLst>
              <a:ext uri="{FF2B5EF4-FFF2-40B4-BE49-F238E27FC236}">
                <a16:creationId xmlns:a16="http://schemas.microsoft.com/office/drawing/2014/main" id="{536D19EB-FA7E-4040-A5A9-C736134B7BDF}"/>
              </a:ext>
            </a:extLst>
          </p:cNvPr>
          <p:cNvSpPr txBox="1"/>
          <p:nvPr/>
        </p:nvSpPr>
        <p:spPr>
          <a:xfrm>
            <a:off x="5499494" y="4762004"/>
            <a:ext cx="369948" cy="215444"/>
          </a:xfrm>
          <a:prstGeom prst="rect">
            <a:avLst/>
          </a:prstGeom>
          <a:noFill/>
        </p:spPr>
        <p:txBody>
          <a:bodyPr wrap="square" rtlCol="0">
            <a:spAutoFit/>
          </a:bodyPr>
          <a:lstStyle/>
          <a:p>
            <a:r>
              <a:rPr lang="de-DE" sz="800" dirty="0">
                <a:latin typeface="+mn-lt"/>
              </a:rPr>
              <a:t>(15)</a:t>
            </a:r>
          </a:p>
        </p:txBody>
      </p:sp>
      <p:sp>
        <p:nvSpPr>
          <p:cNvPr id="21" name="Rechteck: abgerundete Ecken 20">
            <a:extLst>
              <a:ext uri="{FF2B5EF4-FFF2-40B4-BE49-F238E27FC236}">
                <a16:creationId xmlns:a16="http://schemas.microsoft.com/office/drawing/2014/main" id="{832D2779-68C4-4CB3-9632-CB975B55FA05}"/>
              </a:ext>
            </a:extLst>
          </p:cNvPr>
          <p:cNvSpPr/>
          <p:nvPr/>
        </p:nvSpPr>
        <p:spPr>
          <a:xfrm>
            <a:off x="6228502" y="3126010"/>
            <a:ext cx="1465645" cy="916280"/>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2" name="Rechteck: abgerundete Ecken 21">
            <a:extLst>
              <a:ext uri="{FF2B5EF4-FFF2-40B4-BE49-F238E27FC236}">
                <a16:creationId xmlns:a16="http://schemas.microsoft.com/office/drawing/2014/main" id="{150565FE-3105-4DA5-BE14-897DAC56FAA2}"/>
              </a:ext>
            </a:extLst>
          </p:cNvPr>
          <p:cNvSpPr/>
          <p:nvPr/>
        </p:nvSpPr>
        <p:spPr>
          <a:xfrm>
            <a:off x="6216659" y="1360606"/>
            <a:ext cx="1471483" cy="726682"/>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3" name="Rechteck: abgerundete Ecken 22">
            <a:extLst>
              <a:ext uri="{FF2B5EF4-FFF2-40B4-BE49-F238E27FC236}">
                <a16:creationId xmlns:a16="http://schemas.microsoft.com/office/drawing/2014/main" id="{52BE0C50-D2C8-42A3-A629-D2C09DF10D42}"/>
              </a:ext>
            </a:extLst>
          </p:cNvPr>
          <p:cNvSpPr/>
          <p:nvPr/>
        </p:nvSpPr>
        <p:spPr>
          <a:xfrm>
            <a:off x="538423" y="1360606"/>
            <a:ext cx="1471483" cy="726682"/>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4" name="Rechteck: abgerundete Ecken 23">
            <a:extLst>
              <a:ext uri="{FF2B5EF4-FFF2-40B4-BE49-F238E27FC236}">
                <a16:creationId xmlns:a16="http://schemas.microsoft.com/office/drawing/2014/main" id="{1D7D63B2-0307-4C7B-A579-A86C426C45E4}"/>
              </a:ext>
            </a:extLst>
          </p:cNvPr>
          <p:cNvSpPr/>
          <p:nvPr/>
        </p:nvSpPr>
        <p:spPr>
          <a:xfrm>
            <a:off x="541340" y="3122485"/>
            <a:ext cx="1465645" cy="916280"/>
          </a:xfrm>
          <a:prstGeom prst="roundRect">
            <a:avLst/>
          </a:prstGeom>
          <a:noFill/>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885451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4"/>
          </p:nvPr>
        </p:nvSpPr>
        <p:spPr>
          <a:xfrm>
            <a:off x="1102487" y="409955"/>
            <a:ext cx="2265426" cy="550800"/>
          </a:xfrm>
        </p:spPr>
        <p:txBody>
          <a:bodyPr/>
          <a:lstStyle/>
          <a:p>
            <a:pPr algn="ctr"/>
            <a:r>
              <a:rPr lang="de-DE" sz="2400" dirty="0">
                <a:solidFill>
                  <a:schemeClr val="tx1"/>
                </a:solidFill>
                <a:latin typeface="+mj-lt"/>
              </a:rPr>
              <a:t>Meteorologische </a:t>
            </a:r>
          </a:p>
          <a:p>
            <a:pPr algn="ctr"/>
            <a:r>
              <a:rPr lang="de-DE" sz="2400" dirty="0">
                <a:solidFill>
                  <a:schemeClr val="tx1"/>
                </a:solidFill>
                <a:latin typeface="+mj-lt"/>
              </a:rPr>
              <a:t>Jahreszeiten</a:t>
            </a:r>
          </a:p>
          <a:p>
            <a:pPr algn="ctr"/>
            <a:endParaRPr lang="de-DE" sz="1600" b="0" dirty="0">
              <a:solidFill>
                <a:schemeClr val="tx1"/>
              </a:solidFill>
              <a:latin typeface="+mj-lt"/>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1149294"/>
            <a:ext cx="2704266" cy="2704266"/>
          </a:xfrm>
          <a:prstGeom prst="rect">
            <a:avLst/>
          </a:prstGeom>
        </p:spPr>
      </p:pic>
      <p:sp>
        <p:nvSpPr>
          <p:cNvPr id="5" name="Textfeld 4"/>
          <p:cNvSpPr txBox="1"/>
          <p:nvPr/>
        </p:nvSpPr>
        <p:spPr>
          <a:xfrm>
            <a:off x="4884184" y="409955"/>
            <a:ext cx="2191657" cy="830997"/>
          </a:xfrm>
          <a:prstGeom prst="rect">
            <a:avLst/>
          </a:prstGeom>
          <a:noFill/>
        </p:spPr>
        <p:txBody>
          <a:bodyPr wrap="square" rtlCol="0">
            <a:spAutoFit/>
          </a:bodyPr>
          <a:lstStyle/>
          <a:p>
            <a:pPr algn="ctr"/>
            <a:r>
              <a:rPr lang="de-DE" sz="2400" b="1" dirty="0">
                <a:latin typeface="+mj-lt"/>
              </a:rPr>
              <a:t>Hydrologische </a:t>
            </a:r>
          </a:p>
          <a:p>
            <a:pPr algn="ctr"/>
            <a:r>
              <a:rPr lang="de-DE" sz="2400" b="1" dirty="0">
                <a:latin typeface="+mj-lt"/>
              </a:rPr>
              <a:t>Halbjahre</a:t>
            </a:r>
          </a:p>
        </p:txBody>
      </p:sp>
      <p:sp>
        <p:nvSpPr>
          <p:cNvPr id="8" name="Textfeld 7"/>
          <p:cNvSpPr txBox="1"/>
          <p:nvPr/>
        </p:nvSpPr>
        <p:spPr>
          <a:xfrm>
            <a:off x="4717143" y="4008114"/>
            <a:ext cx="1741715" cy="523220"/>
          </a:xfrm>
          <a:prstGeom prst="rect">
            <a:avLst/>
          </a:prstGeom>
          <a:noFill/>
        </p:spPr>
        <p:txBody>
          <a:bodyPr wrap="square" rtlCol="0">
            <a:spAutoFit/>
          </a:bodyPr>
          <a:lstStyle/>
          <a:p>
            <a:pPr algn="l"/>
            <a:r>
              <a:rPr lang="de-DE" sz="1400" dirty="0">
                <a:latin typeface="+mn-lt"/>
              </a:rPr>
              <a:t>Winterhalbjahr:	</a:t>
            </a:r>
          </a:p>
          <a:p>
            <a:pPr algn="l"/>
            <a:r>
              <a:rPr lang="de-DE" sz="1400" dirty="0">
                <a:latin typeface="+mn-lt"/>
              </a:rPr>
              <a:t>Sommerhalbjahr:</a:t>
            </a:r>
          </a:p>
        </p:txBody>
      </p:sp>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7143" y="1091238"/>
            <a:ext cx="2660434" cy="2762322"/>
          </a:xfrm>
          <a:prstGeom prst="rect">
            <a:avLst/>
          </a:prstGeom>
        </p:spPr>
      </p:pic>
      <p:sp>
        <p:nvSpPr>
          <p:cNvPr id="10" name="Textfeld 9"/>
          <p:cNvSpPr txBox="1"/>
          <p:nvPr/>
        </p:nvSpPr>
        <p:spPr>
          <a:xfrm>
            <a:off x="6371772" y="4008113"/>
            <a:ext cx="1741715" cy="523220"/>
          </a:xfrm>
          <a:prstGeom prst="rect">
            <a:avLst/>
          </a:prstGeom>
          <a:noFill/>
        </p:spPr>
        <p:txBody>
          <a:bodyPr wrap="square" rtlCol="0">
            <a:spAutoFit/>
          </a:bodyPr>
          <a:lstStyle/>
          <a:p>
            <a:pPr algn="l"/>
            <a:r>
              <a:rPr lang="de-DE" sz="1400" dirty="0">
                <a:latin typeface="+mn-lt"/>
              </a:rPr>
              <a:t>01.11. – 31.04.</a:t>
            </a:r>
          </a:p>
          <a:p>
            <a:pPr algn="l"/>
            <a:r>
              <a:rPr lang="de-DE" sz="1400" dirty="0">
                <a:latin typeface="+mn-lt"/>
              </a:rPr>
              <a:t>01.05. – 31.10.</a:t>
            </a:r>
          </a:p>
        </p:txBody>
      </p:sp>
      <p:sp>
        <p:nvSpPr>
          <p:cNvPr id="11" name="Textfeld 10"/>
          <p:cNvSpPr txBox="1"/>
          <p:nvPr/>
        </p:nvSpPr>
        <p:spPr>
          <a:xfrm>
            <a:off x="989732" y="3976802"/>
            <a:ext cx="1033514" cy="954107"/>
          </a:xfrm>
          <a:prstGeom prst="rect">
            <a:avLst/>
          </a:prstGeom>
          <a:noFill/>
        </p:spPr>
        <p:txBody>
          <a:bodyPr wrap="square" rtlCol="0">
            <a:spAutoFit/>
          </a:bodyPr>
          <a:lstStyle/>
          <a:p>
            <a:pPr algn="l"/>
            <a:r>
              <a:rPr lang="de-DE" sz="1400" dirty="0">
                <a:latin typeface="+mn-lt"/>
              </a:rPr>
              <a:t>Frühling:</a:t>
            </a:r>
          </a:p>
          <a:p>
            <a:pPr algn="l"/>
            <a:r>
              <a:rPr lang="de-DE" sz="1400" dirty="0">
                <a:latin typeface="+mn-lt"/>
              </a:rPr>
              <a:t>Sommer:</a:t>
            </a:r>
          </a:p>
          <a:p>
            <a:pPr algn="l"/>
            <a:r>
              <a:rPr lang="de-DE" sz="1400" dirty="0">
                <a:latin typeface="+mn-lt"/>
              </a:rPr>
              <a:t>Herbst:</a:t>
            </a:r>
          </a:p>
          <a:p>
            <a:pPr algn="l"/>
            <a:r>
              <a:rPr lang="de-DE" sz="1400" dirty="0">
                <a:latin typeface="+mn-lt"/>
              </a:rPr>
              <a:t>Winter:</a:t>
            </a:r>
          </a:p>
        </p:txBody>
      </p:sp>
      <p:sp>
        <p:nvSpPr>
          <p:cNvPr id="12" name="Textfeld 11"/>
          <p:cNvSpPr txBox="1"/>
          <p:nvPr/>
        </p:nvSpPr>
        <p:spPr>
          <a:xfrm>
            <a:off x="1979703" y="3976802"/>
            <a:ext cx="2046513" cy="984885"/>
          </a:xfrm>
          <a:prstGeom prst="rect">
            <a:avLst/>
          </a:prstGeom>
          <a:noFill/>
        </p:spPr>
        <p:txBody>
          <a:bodyPr wrap="square" rtlCol="0">
            <a:spAutoFit/>
          </a:bodyPr>
          <a:lstStyle/>
          <a:p>
            <a:pPr algn="l"/>
            <a:r>
              <a:rPr lang="de-DE" sz="1400" dirty="0">
                <a:latin typeface="+mn-lt"/>
              </a:rPr>
              <a:t>01.03. – 31.05.</a:t>
            </a:r>
          </a:p>
          <a:p>
            <a:pPr algn="l"/>
            <a:r>
              <a:rPr lang="de-DE" sz="1400" dirty="0">
                <a:latin typeface="+mn-lt"/>
              </a:rPr>
              <a:t>01.06. – 31.08.</a:t>
            </a:r>
          </a:p>
          <a:p>
            <a:pPr algn="l"/>
            <a:r>
              <a:rPr lang="de-DE" sz="1400" dirty="0">
                <a:latin typeface="+mn-lt"/>
              </a:rPr>
              <a:t>01.09. – 30.11.</a:t>
            </a:r>
          </a:p>
          <a:p>
            <a:pPr algn="l"/>
            <a:r>
              <a:rPr lang="de-DE" sz="1400" dirty="0">
                <a:latin typeface="+mn-lt"/>
              </a:rPr>
              <a:t>01.12. – 28./29.02</a:t>
            </a:r>
            <a:r>
              <a:rPr lang="de-DE" sz="1600" dirty="0">
                <a:latin typeface="+mn-lt"/>
              </a:rPr>
              <a:t>.</a:t>
            </a:r>
          </a:p>
        </p:txBody>
      </p:sp>
      <p:sp>
        <p:nvSpPr>
          <p:cNvPr id="13"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4" name="Textfeld 13">
            <a:extLst>
              <a:ext uri="{FF2B5EF4-FFF2-40B4-BE49-F238E27FC236}">
                <a16:creationId xmlns:a16="http://schemas.microsoft.com/office/drawing/2014/main" id="{4E836EC0-A35C-458B-BB8B-D580704FBF12}"/>
              </a:ext>
            </a:extLst>
          </p:cNvPr>
          <p:cNvSpPr txBox="1"/>
          <p:nvPr/>
        </p:nvSpPr>
        <p:spPr>
          <a:xfrm>
            <a:off x="7007629" y="3699737"/>
            <a:ext cx="369948" cy="215444"/>
          </a:xfrm>
          <a:prstGeom prst="rect">
            <a:avLst/>
          </a:prstGeom>
          <a:noFill/>
        </p:spPr>
        <p:txBody>
          <a:bodyPr wrap="square" rtlCol="0">
            <a:spAutoFit/>
          </a:bodyPr>
          <a:lstStyle/>
          <a:p>
            <a:r>
              <a:rPr lang="de-DE" sz="800" dirty="0">
                <a:latin typeface="+mn-lt"/>
              </a:rPr>
              <a:t>(17)</a:t>
            </a:r>
          </a:p>
        </p:txBody>
      </p:sp>
      <p:sp>
        <p:nvSpPr>
          <p:cNvPr id="15" name="Textfeld 14">
            <a:extLst>
              <a:ext uri="{FF2B5EF4-FFF2-40B4-BE49-F238E27FC236}">
                <a16:creationId xmlns:a16="http://schemas.microsoft.com/office/drawing/2014/main" id="{9E93E068-0391-42C4-80E7-3AF06DFE9506}"/>
              </a:ext>
            </a:extLst>
          </p:cNvPr>
          <p:cNvSpPr txBox="1"/>
          <p:nvPr/>
        </p:nvSpPr>
        <p:spPr>
          <a:xfrm>
            <a:off x="3419585" y="3699737"/>
            <a:ext cx="369948" cy="215444"/>
          </a:xfrm>
          <a:prstGeom prst="rect">
            <a:avLst/>
          </a:prstGeom>
          <a:noFill/>
        </p:spPr>
        <p:txBody>
          <a:bodyPr wrap="square" rtlCol="0">
            <a:spAutoFit/>
          </a:bodyPr>
          <a:lstStyle/>
          <a:p>
            <a:r>
              <a:rPr lang="de-DE" sz="800" dirty="0">
                <a:latin typeface="+mn-lt"/>
              </a:rPr>
              <a:t>(16)</a:t>
            </a:r>
          </a:p>
        </p:txBody>
      </p:sp>
    </p:spTree>
    <p:extLst>
      <p:ext uri="{BB962C8B-B14F-4D97-AF65-F5344CB8AC3E}">
        <p14:creationId xmlns:p14="http://schemas.microsoft.com/office/powerpoint/2010/main" val="4113109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p:cNvSpPr>
            <a:spLocks noGrp="1"/>
          </p:cNvSpPr>
          <p:nvPr>
            <p:ph type="body" sz="quarter" idx="12"/>
          </p:nvPr>
        </p:nvSpPr>
        <p:spPr/>
        <p:txBody>
          <a:bodyPr/>
          <a:lstStyle/>
          <a:p>
            <a:r>
              <a:rPr lang="de-DE" sz="4800" dirty="0">
                <a:latin typeface="+mj-lt"/>
              </a:rPr>
              <a:t>Temperatur</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5202" y="928854"/>
            <a:ext cx="1082471" cy="3188676"/>
          </a:xfrm>
          <a:prstGeom prst="rect">
            <a:avLst/>
          </a:prstGeom>
        </p:spPr>
      </p:pic>
      <p:sp>
        <p:nvSpPr>
          <p:cNvPr id="4" name="Textfeld 3">
            <a:extLst>
              <a:ext uri="{FF2B5EF4-FFF2-40B4-BE49-F238E27FC236}">
                <a16:creationId xmlns:a16="http://schemas.microsoft.com/office/drawing/2014/main" id="{84C1692A-C13F-4850-9C8C-28793029187C}"/>
              </a:ext>
            </a:extLst>
          </p:cNvPr>
          <p:cNvSpPr txBox="1"/>
          <p:nvPr/>
        </p:nvSpPr>
        <p:spPr>
          <a:xfrm>
            <a:off x="7701252" y="3902086"/>
            <a:ext cx="369948" cy="215444"/>
          </a:xfrm>
          <a:prstGeom prst="rect">
            <a:avLst/>
          </a:prstGeom>
          <a:noFill/>
        </p:spPr>
        <p:txBody>
          <a:bodyPr wrap="square" rtlCol="0">
            <a:spAutoFit/>
          </a:bodyPr>
          <a:lstStyle/>
          <a:p>
            <a:r>
              <a:rPr lang="de-DE" sz="800" dirty="0">
                <a:solidFill>
                  <a:schemeClr val="bg1"/>
                </a:solidFill>
                <a:latin typeface="+mn-lt"/>
              </a:rPr>
              <a:t>(18)</a:t>
            </a:r>
          </a:p>
        </p:txBody>
      </p:sp>
    </p:spTree>
    <p:extLst>
      <p:ext uri="{BB962C8B-B14F-4D97-AF65-F5344CB8AC3E}">
        <p14:creationId xmlns:p14="http://schemas.microsoft.com/office/powerpoint/2010/main" val="1357812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09EA0BA-8AFC-491D-BB58-725AE75EA033}"/>
              </a:ext>
            </a:extLst>
          </p:cNvPr>
          <p:cNvPicPr>
            <a:picLocks noChangeAspect="1"/>
          </p:cNvPicPr>
          <p:nvPr/>
        </p:nvPicPr>
        <p:blipFill rotWithShape="1">
          <a:blip r:embed="rId3"/>
          <a:srcRect b="3876"/>
          <a:stretch/>
        </p:blipFill>
        <p:spPr>
          <a:xfrm>
            <a:off x="222739" y="527538"/>
            <a:ext cx="7509039" cy="4067908"/>
          </a:xfrm>
          <a:prstGeom prst="rect">
            <a:avLst/>
          </a:prstGeom>
        </p:spPr>
      </p:pic>
      <p:cxnSp>
        <p:nvCxnSpPr>
          <p:cNvPr id="3" name="Gerade Verbindung mit Pfeil 2"/>
          <p:cNvCxnSpPr/>
          <p:nvPr/>
        </p:nvCxnSpPr>
        <p:spPr>
          <a:xfrm flipH="1">
            <a:off x="7381875" y="2119086"/>
            <a:ext cx="20414" cy="995589"/>
          </a:xfrm>
          <a:prstGeom prst="straightConnector1">
            <a:avLst/>
          </a:prstGeom>
          <a:ln w="38100">
            <a:solidFill>
              <a:srgbClr val="C0000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12" name="Textfeld 11"/>
          <p:cNvSpPr txBox="1"/>
          <p:nvPr/>
        </p:nvSpPr>
        <p:spPr>
          <a:xfrm>
            <a:off x="7442911" y="2447603"/>
            <a:ext cx="967348" cy="338554"/>
          </a:xfrm>
          <a:prstGeom prst="rect">
            <a:avLst/>
          </a:prstGeom>
          <a:noFill/>
        </p:spPr>
        <p:txBody>
          <a:bodyPr wrap="square" rtlCol="0">
            <a:spAutoFit/>
          </a:bodyPr>
          <a:lstStyle/>
          <a:p>
            <a:r>
              <a:rPr lang="de-DE" sz="1600" b="1" dirty="0">
                <a:solidFill>
                  <a:srgbClr val="C00000"/>
                </a:solidFill>
                <a:latin typeface="+mn-lt"/>
              </a:rPr>
              <a:t>+1,7 </a:t>
            </a:r>
            <a:r>
              <a:rPr lang="de-DE" sz="1600" b="1" dirty="0">
                <a:solidFill>
                  <a:srgbClr val="C00000"/>
                </a:solidFill>
                <a:latin typeface="+mn-lt"/>
                <a:ea typeface="Calibri" panose="020F0502020204030204" pitchFamily="34" charset="0"/>
                <a:cs typeface="Times New Roman" panose="02020603050405020304" pitchFamily="18" charset="0"/>
              </a:rPr>
              <a:t>°C </a:t>
            </a:r>
            <a:endParaRPr lang="de-DE" sz="1600" b="1" dirty="0">
              <a:solidFill>
                <a:srgbClr val="C00000"/>
              </a:solidFill>
              <a:latin typeface="+mn-lt"/>
            </a:endParaRPr>
          </a:p>
        </p:txBody>
      </p:sp>
      <p:sp>
        <p:nvSpPr>
          <p:cNvPr id="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8" name="Textfeld 7">
            <a:extLst>
              <a:ext uri="{FF2B5EF4-FFF2-40B4-BE49-F238E27FC236}">
                <a16:creationId xmlns:a16="http://schemas.microsoft.com/office/drawing/2014/main" id="{3851C50B-56F0-4AA5-B43B-C51F318786D5}"/>
              </a:ext>
            </a:extLst>
          </p:cNvPr>
          <p:cNvSpPr txBox="1"/>
          <p:nvPr/>
        </p:nvSpPr>
        <p:spPr>
          <a:xfrm>
            <a:off x="7257937" y="4287327"/>
            <a:ext cx="369948" cy="215444"/>
          </a:xfrm>
          <a:prstGeom prst="rect">
            <a:avLst/>
          </a:prstGeom>
          <a:noFill/>
        </p:spPr>
        <p:txBody>
          <a:bodyPr wrap="square" rtlCol="0">
            <a:spAutoFit/>
          </a:bodyPr>
          <a:lstStyle/>
          <a:p>
            <a:r>
              <a:rPr lang="de-DE" sz="800" dirty="0">
                <a:latin typeface="+mn-lt"/>
              </a:rPr>
              <a:t>(19)</a:t>
            </a:r>
          </a:p>
        </p:txBody>
      </p:sp>
    </p:spTree>
    <p:extLst>
      <p:ext uri="{BB962C8B-B14F-4D97-AF65-F5344CB8AC3E}">
        <p14:creationId xmlns:p14="http://schemas.microsoft.com/office/powerpoint/2010/main" val="197757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31CD81B-E86F-4113-B5A0-4EABDCDB5405}"/>
              </a:ext>
            </a:extLst>
          </p:cNvPr>
          <p:cNvSpPr>
            <a:spLocks noGrp="1"/>
          </p:cNvSpPr>
          <p:nvPr>
            <p:ph type="body" sz="quarter" idx="14"/>
          </p:nvPr>
        </p:nvSpPr>
        <p:spPr/>
        <p:txBody>
          <a:bodyPr/>
          <a:lstStyle/>
          <a:p>
            <a:endParaRPr lang="de-DE" dirty="0"/>
          </a:p>
        </p:txBody>
      </p:sp>
      <p:pic>
        <p:nvPicPr>
          <p:cNvPr id="4" name="Tabellenplatzhalter 3">
            <a:extLst>
              <a:ext uri="{FF2B5EF4-FFF2-40B4-BE49-F238E27FC236}">
                <a16:creationId xmlns:a16="http://schemas.microsoft.com/office/drawing/2014/main" id="{7F99346A-EC79-4C4E-874E-699722C49557}"/>
              </a:ext>
            </a:extLst>
          </p:cNvPr>
          <p:cNvPicPr>
            <a:picLocks noGrp="1" noChangeAspect="1"/>
          </p:cNvPicPr>
          <p:nvPr>
            <p:ph type="tbl" sz="quarter" idx="18"/>
          </p:nvPr>
        </p:nvPicPr>
        <p:blipFill>
          <a:blip r:embed="rId3"/>
          <a:stretch>
            <a:fillRect/>
          </a:stretch>
        </p:blipFill>
        <p:spPr>
          <a:xfrm>
            <a:off x="265846" y="631355"/>
            <a:ext cx="7287245" cy="4074868"/>
          </a:xfrm>
          <a:prstGeom prst="rect">
            <a:avLst/>
          </a:prstGeom>
        </p:spPr>
      </p:pic>
      <p:sp>
        <p:nvSpPr>
          <p:cNvPr id="6" name="Ellipse 5">
            <a:extLst>
              <a:ext uri="{FF2B5EF4-FFF2-40B4-BE49-F238E27FC236}">
                <a16:creationId xmlns:a16="http://schemas.microsoft.com/office/drawing/2014/main" id="{E196BA86-9853-4709-B01C-A0B74BC0A2D7}"/>
              </a:ext>
            </a:extLst>
          </p:cNvPr>
          <p:cNvSpPr/>
          <p:nvPr/>
        </p:nvSpPr>
        <p:spPr>
          <a:xfrm>
            <a:off x="5694556" y="1196897"/>
            <a:ext cx="1717288" cy="1813931"/>
          </a:xfrm>
          <a:prstGeom prst="ellipse">
            <a:avLst/>
          </a:prstGeom>
          <a:ln w="28575">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7" name="Textfeld 6">
            <a:extLst>
              <a:ext uri="{FF2B5EF4-FFF2-40B4-BE49-F238E27FC236}">
                <a16:creationId xmlns:a16="http://schemas.microsoft.com/office/drawing/2014/main" id="{4BF854A4-1811-4BE4-B2A8-C369F4EA3E20}"/>
              </a:ext>
            </a:extLst>
          </p:cNvPr>
          <p:cNvSpPr txBox="1"/>
          <p:nvPr/>
        </p:nvSpPr>
        <p:spPr>
          <a:xfrm>
            <a:off x="7478748" y="1268238"/>
            <a:ext cx="846199" cy="1815882"/>
          </a:xfrm>
          <a:prstGeom prst="rect">
            <a:avLst/>
          </a:prstGeom>
          <a:noFill/>
        </p:spPr>
        <p:txBody>
          <a:bodyPr wrap="square" rtlCol="0">
            <a:spAutoFit/>
          </a:bodyPr>
          <a:lstStyle/>
          <a:p>
            <a:r>
              <a:rPr lang="de-DE" sz="1400" dirty="0" err="1">
                <a:solidFill>
                  <a:srgbClr val="FF0000"/>
                </a:solidFill>
                <a:latin typeface="+mn-lt"/>
              </a:rPr>
              <a:t>Beson-ders</a:t>
            </a:r>
            <a:r>
              <a:rPr lang="de-DE" sz="1400" dirty="0">
                <a:solidFill>
                  <a:srgbClr val="FF0000"/>
                </a:solidFill>
                <a:latin typeface="+mn-lt"/>
              </a:rPr>
              <a:t> ab Ende der 80er-Jahre deutlich zu warm!</a:t>
            </a:r>
          </a:p>
        </p:txBody>
      </p:sp>
      <p:sp>
        <p:nvSpPr>
          <p:cNvPr id="8" name="Titel 4">
            <a:extLst>
              <a:ext uri="{FF2B5EF4-FFF2-40B4-BE49-F238E27FC236}">
                <a16:creationId xmlns:a16="http://schemas.microsoft.com/office/drawing/2014/main" id="{49041CFF-51F3-4153-8F1F-0DD5E48A05B9}"/>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0" name="Textfeld 9">
            <a:extLst>
              <a:ext uri="{FF2B5EF4-FFF2-40B4-BE49-F238E27FC236}">
                <a16:creationId xmlns:a16="http://schemas.microsoft.com/office/drawing/2014/main" id="{9D22106A-EEA0-4A81-9E4A-D26528449C9D}"/>
              </a:ext>
            </a:extLst>
          </p:cNvPr>
          <p:cNvSpPr txBox="1"/>
          <p:nvPr/>
        </p:nvSpPr>
        <p:spPr>
          <a:xfrm>
            <a:off x="7041896" y="4256945"/>
            <a:ext cx="369948" cy="215444"/>
          </a:xfrm>
          <a:prstGeom prst="rect">
            <a:avLst/>
          </a:prstGeom>
          <a:noFill/>
        </p:spPr>
        <p:txBody>
          <a:bodyPr wrap="square" rtlCol="0">
            <a:spAutoFit/>
          </a:bodyPr>
          <a:lstStyle/>
          <a:p>
            <a:r>
              <a:rPr lang="de-DE" sz="800" dirty="0">
                <a:latin typeface="+mn-lt"/>
              </a:rPr>
              <a:t>(20)</a:t>
            </a:r>
          </a:p>
        </p:txBody>
      </p:sp>
    </p:spTree>
    <p:extLst>
      <p:ext uri="{BB962C8B-B14F-4D97-AF65-F5344CB8AC3E}">
        <p14:creationId xmlns:p14="http://schemas.microsoft.com/office/powerpoint/2010/main" val="51203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D4016E1-1451-48BE-8865-A9C42ACD20EB}"/>
              </a:ext>
            </a:extLst>
          </p:cNvPr>
          <p:cNvSpPr>
            <a:spLocks noGrp="1"/>
          </p:cNvSpPr>
          <p:nvPr>
            <p:ph type="body" sz="quarter" idx="14"/>
          </p:nvPr>
        </p:nvSpPr>
        <p:spPr/>
        <p:txBody>
          <a:bodyPr/>
          <a:lstStyle/>
          <a:p>
            <a:r>
              <a:rPr lang="de-DE" sz="2600" dirty="0">
                <a:solidFill>
                  <a:schemeClr val="tx1"/>
                </a:solidFill>
                <a:latin typeface="+mj-lt"/>
              </a:rPr>
              <a:t>Temperatur - </a:t>
            </a:r>
            <a:r>
              <a:rPr lang="de-DE" sz="2600" dirty="0" err="1">
                <a:solidFill>
                  <a:schemeClr val="tx1"/>
                </a:solidFill>
                <a:latin typeface="+mj-lt"/>
              </a:rPr>
              <a:t>Kenntage</a:t>
            </a:r>
            <a:endParaRPr lang="de-DE" sz="2600" dirty="0">
              <a:solidFill>
                <a:schemeClr val="tx1"/>
              </a:solidFill>
              <a:latin typeface="+mj-lt"/>
            </a:endParaRPr>
          </a:p>
        </p:txBody>
      </p:sp>
      <p:pic>
        <p:nvPicPr>
          <p:cNvPr id="4" name="Tabellenplatzhalter 3">
            <a:extLst>
              <a:ext uri="{FF2B5EF4-FFF2-40B4-BE49-F238E27FC236}">
                <a16:creationId xmlns:a16="http://schemas.microsoft.com/office/drawing/2014/main" id="{57D19691-C2F0-42F3-9CDD-9B9C3D2E1B3A}"/>
              </a:ext>
            </a:extLst>
          </p:cNvPr>
          <p:cNvPicPr>
            <a:picLocks noGrp="1" noChangeAspect="1"/>
          </p:cNvPicPr>
          <p:nvPr>
            <p:ph type="tbl" sz="quarter" idx="18"/>
          </p:nvPr>
        </p:nvPicPr>
        <p:blipFill>
          <a:blip r:embed="rId3"/>
          <a:stretch>
            <a:fillRect/>
          </a:stretch>
        </p:blipFill>
        <p:spPr>
          <a:xfrm>
            <a:off x="4194000" y="1243835"/>
            <a:ext cx="3100343" cy="2650570"/>
          </a:xfrm>
          <a:prstGeom prst="rect">
            <a:avLst/>
          </a:prstGeom>
        </p:spPr>
      </p:pic>
      <p:pic>
        <p:nvPicPr>
          <p:cNvPr id="5" name="Grafik 4">
            <a:extLst>
              <a:ext uri="{FF2B5EF4-FFF2-40B4-BE49-F238E27FC236}">
                <a16:creationId xmlns:a16="http://schemas.microsoft.com/office/drawing/2014/main" id="{1B9FA8B1-DB42-4D7F-8E99-81F52222C1FB}"/>
              </a:ext>
            </a:extLst>
          </p:cNvPr>
          <p:cNvPicPr>
            <a:picLocks noChangeAspect="1"/>
          </p:cNvPicPr>
          <p:nvPr/>
        </p:nvPicPr>
        <p:blipFill>
          <a:blip r:embed="rId4"/>
          <a:stretch>
            <a:fillRect/>
          </a:stretch>
        </p:blipFill>
        <p:spPr>
          <a:xfrm>
            <a:off x="699264" y="1249094"/>
            <a:ext cx="3100343" cy="2645311"/>
          </a:xfrm>
          <a:prstGeom prst="rect">
            <a:avLst/>
          </a:prstGeom>
        </p:spPr>
      </p:pic>
      <p:sp>
        <p:nvSpPr>
          <p:cNvPr id="6" name="Textfeld 5">
            <a:extLst>
              <a:ext uri="{FF2B5EF4-FFF2-40B4-BE49-F238E27FC236}">
                <a16:creationId xmlns:a16="http://schemas.microsoft.com/office/drawing/2014/main" id="{CD1A6C5F-945C-4B14-8377-0AD6813D819B}"/>
              </a:ext>
            </a:extLst>
          </p:cNvPr>
          <p:cNvSpPr txBox="1"/>
          <p:nvPr/>
        </p:nvSpPr>
        <p:spPr>
          <a:xfrm>
            <a:off x="4503600" y="4093059"/>
            <a:ext cx="2082744" cy="342466"/>
          </a:xfrm>
          <a:prstGeom prst="rect">
            <a:avLst/>
          </a:prstGeom>
          <a:noFill/>
          <a:ln w="28575">
            <a:solidFill>
              <a:srgbClr val="0066FF"/>
            </a:solidFill>
          </a:ln>
        </p:spPr>
        <p:txBody>
          <a:bodyPr wrap="square" rtlCol="0">
            <a:spAutoFit/>
          </a:bodyPr>
          <a:lstStyle/>
          <a:p>
            <a:pPr lvl="0">
              <a:lnSpc>
                <a:spcPct val="107000"/>
              </a:lnSpc>
              <a:spcAft>
                <a:spcPts val="800"/>
              </a:spcAft>
            </a:pPr>
            <a:r>
              <a:rPr lang="de-DE" sz="1600" dirty="0">
                <a:latin typeface="+mn-lt"/>
              </a:rPr>
              <a:t>Eistag: T</a:t>
            </a:r>
            <a:r>
              <a:rPr lang="de-DE" sz="1600" baseline="-25000" dirty="0">
                <a:latin typeface="+mn-lt"/>
              </a:rPr>
              <a:t>max</a:t>
            </a:r>
            <a:r>
              <a:rPr lang="de-DE" sz="1600" dirty="0">
                <a:latin typeface="+mn-lt"/>
              </a:rPr>
              <a:t> </a:t>
            </a:r>
            <a:r>
              <a:rPr lang="de-DE"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&lt; 0 °C</a:t>
            </a:r>
          </a:p>
        </p:txBody>
      </p:sp>
      <p:sp>
        <p:nvSpPr>
          <p:cNvPr id="7" name="Textfeld 6">
            <a:extLst>
              <a:ext uri="{FF2B5EF4-FFF2-40B4-BE49-F238E27FC236}">
                <a16:creationId xmlns:a16="http://schemas.microsoft.com/office/drawing/2014/main" id="{E992E905-11C0-4488-B28E-521A80970AA9}"/>
              </a:ext>
            </a:extLst>
          </p:cNvPr>
          <p:cNvSpPr txBox="1"/>
          <p:nvPr/>
        </p:nvSpPr>
        <p:spPr>
          <a:xfrm>
            <a:off x="971550" y="4093059"/>
            <a:ext cx="2202755" cy="355803"/>
          </a:xfrm>
          <a:prstGeom prst="rect">
            <a:avLst/>
          </a:prstGeom>
          <a:noFill/>
          <a:ln w="28575">
            <a:solidFill>
              <a:schemeClr val="accent3">
                <a:lumMod val="40000"/>
                <a:lumOff val="60000"/>
              </a:schemeClr>
            </a:solidFill>
          </a:ln>
        </p:spPr>
        <p:txBody>
          <a:bodyPr wrap="square" rtlCol="0">
            <a:spAutoFit/>
          </a:bodyPr>
          <a:lstStyle/>
          <a:p>
            <a:pPr lvl="0">
              <a:lnSpc>
                <a:spcPct val="107000"/>
              </a:lnSpc>
              <a:spcAft>
                <a:spcPts val="800"/>
              </a:spcAft>
            </a:pPr>
            <a:r>
              <a:rPr lang="de-DE" sz="1600" dirty="0">
                <a:latin typeface="Calibri" panose="020F0502020204030204" pitchFamily="34" charset="0"/>
                <a:ea typeface="Calibri" panose="020F0502020204030204" pitchFamily="34" charset="0"/>
                <a:cs typeface="Times New Roman" panose="02020603050405020304" pitchFamily="18" charset="0"/>
              </a:rPr>
              <a:t>Frosttag: T</a:t>
            </a:r>
            <a:r>
              <a:rPr lang="de-DE" sz="1600" baseline="-25000" dirty="0">
                <a:latin typeface="Calibri" panose="020F0502020204030204" pitchFamily="34" charset="0"/>
                <a:ea typeface="Calibri" panose="020F0502020204030204" pitchFamily="34" charset="0"/>
                <a:cs typeface="Times New Roman" panose="02020603050405020304" pitchFamily="18" charset="0"/>
              </a:rPr>
              <a:t>min</a:t>
            </a:r>
            <a:r>
              <a:rPr lang="de-DE" sz="1600" dirty="0">
                <a:latin typeface="Calibri" panose="020F0502020204030204" pitchFamily="34" charset="0"/>
                <a:ea typeface="Calibri" panose="020F0502020204030204" pitchFamily="34" charset="0"/>
                <a:cs typeface="Times New Roman" panose="02020603050405020304" pitchFamily="18" charset="0"/>
              </a:rPr>
              <a:t> &lt; 0 °C</a:t>
            </a: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Gerade Verbindung mit Pfeil 7"/>
          <p:cNvCxnSpPr>
            <a:cxnSpLocks/>
          </p:cNvCxnSpPr>
          <p:nvPr/>
        </p:nvCxnSpPr>
        <p:spPr>
          <a:xfrm>
            <a:off x="3643313" y="1833563"/>
            <a:ext cx="0" cy="419100"/>
          </a:xfrm>
          <a:prstGeom prst="straightConnector1">
            <a:avLst/>
          </a:prstGeom>
          <a:ln w="25400">
            <a:solidFill>
              <a:srgbClr val="C00000"/>
            </a:solidFill>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12" name="Gerade Verbindung mit Pfeil 11"/>
          <p:cNvCxnSpPr>
            <a:cxnSpLocks/>
          </p:cNvCxnSpPr>
          <p:nvPr/>
        </p:nvCxnSpPr>
        <p:spPr>
          <a:xfrm>
            <a:off x="7130415" y="2400300"/>
            <a:ext cx="4763" cy="376238"/>
          </a:xfrm>
          <a:prstGeom prst="straightConnector1">
            <a:avLst/>
          </a:prstGeom>
          <a:ln w="25400">
            <a:solidFill>
              <a:srgbClr val="C0000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15" name="Textfeld 14"/>
          <p:cNvSpPr txBox="1"/>
          <p:nvPr/>
        </p:nvSpPr>
        <p:spPr>
          <a:xfrm>
            <a:off x="7130415" y="2353785"/>
            <a:ext cx="657225" cy="461665"/>
          </a:xfrm>
          <a:prstGeom prst="rect">
            <a:avLst/>
          </a:prstGeom>
          <a:noFill/>
        </p:spPr>
        <p:txBody>
          <a:bodyPr wrap="square" rtlCol="0">
            <a:spAutoFit/>
          </a:bodyPr>
          <a:lstStyle/>
          <a:p>
            <a:pPr algn="l"/>
            <a:r>
              <a:rPr lang="de-DE" sz="1200" b="1" dirty="0">
                <a:solidFill>
                  <a:srgbClr val="C00000"/>
                </a:solidFill>
                <a:latin typeface="+mn-lt"/>
              </a:rPr>
              <a:t>- 14,1 Tage</a:t>
            </a:r>
          </a:p>
        </p:txBody>
      </p:sp>
      <p:sp>
        <p:nvSpPr>
          <p:cNvPr id="16" name="Textfeld 15"/>
          <p:cNvSpPr txBox="1"/>
          <p:nvPr/>
        </p:nvSpPr>
        <p:spPr>
          <a:xfrm>
            <a:off x="3621046" y="1786253"/>
            <a:ext cx="657225" cy="461665"/>
          </a:xfrm>
          <a:prstGeom prst="rect">
            <a:avLst/>
          </a:prstGeom>
          <a:noFill/>
        </p:spPr>
        <p:txBody>
          <a:bodyPr wrap="square" rtlCol="0">
            <a:spAutoFit/>
          </a:bodyPr>
          <a:lstStyle/>
          <a:p>
            <a:pPr algn="l"/>
            <a:r>
              <a:rPr lang="de-DE" sz="1200" b="1" dirty="0">
                <a:solidFill>
                  <a:srgbClr val="C00000"/>
                </a:solidFill>
                <a:latin typeface="+mn-lt"/>
              </a:rPr>
              <a:t>- 24,7 Tage</a:t>
            </a:r>
          </a:p>
        </p:txBody>
      </p:sp>
      <p:sp>
        <p:nvSpPr>
          <p:cNvPr id="13"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7" name="Textfeld 16">
            <a:extLst>
              <a:ext uri="{FF2B5EF4-FFF2-40B4-BE49-F238E27FC236}">
                <a16:creationId xmlns:a16="http://schemas.microsoft.com/office/drawing/2014/main" id="{1C55049A-B8D0-44D6-87D1-A80E17B1EC68}"/>
              </a:ext>
            </a:extLst>
          </p:cNvPr>
          <p:cNvSpPr txBox="1"/>
          <p:nvPr/>
        </p:nvSpPr>
        <p:spPr>
          <a:xfrm>
            <a:off x="6986069" y="3786683"/>
            <a:ext cx="369948" cy="215444"/>
          </a:xfrm>
          <a:prstGeom prst="rect">
            <a:avLst/>
          </a:prstGeom>
          <a:noFill/>
        </p:spPr>
        <p:txBody>
          <a:bodyPr wrap="square" rtlCol="0">
            <a:spAutoFit/>
          </a:bodyPr>
          <a:lstStyle/>
          <a:p>
            <a:r>
              <a:rPr lang="de-DE" sz="800" dirty="0">
                <a:latin typeface="+mn-lt"/>
              </a:rPr>
              <a:t>(22)</a:t>
            </a:r>
          </a:p>
        </p:txBody>
      </p:sp>
      <p:sp>
        <p:nvSpPr>
          <p:cNvPr id="18" name="Textfeld 17">
            <a:extLst>
              <a:ext uri="{FF2B5EF4-FFF2-40B4-BE49-F238E27FC236}">
                <a16:creationId xmlns:a16="http://schemas.microsoft.com/office/drawing/2014/main" id="{1D25D30D-F634-451A-9CAE-99CF9DB64666}"/>
              </a:ext>
            </a:extLst>
          </p:cNvPr>
          <p:cNvSpPr txBox="1"/>
          <p:nvPr/>
        </p:nvSpPr>
        <p:spPr>
          <a:xfrm>
            <a:off x="3429659" y="3789056"/>
            <a:ext cx="369948" cy="215444"/>
          </a:xfrm>
          <a:prstGeom prst="rect">
            <a:avLst/>
          </a:prstGeom>
          <a:noFill/>
        </p:spPr>
        <p:txBody>
          <a:bodyPr wrap="square" rtlCol="0">
            <a:spAutoFit/>
          </a:bodyPr>
          <a:lstStyle/>
          <a:p>
            <a:r>
              <a:rPr lang="de-DE" sz="800" dirty="0">
                <a:latin typeface="+mn-lt"/>
              </a:rPr>
              <a:t>(21)</a:t>
            </a:r>
          </a:p>
        </p:txBody>
      </p:sp>
    </p:spTree>
    <p:extLst>
      <p:ext uri="{BB962C8B-B14F-4D97-AF65-F5344CB8AC3E}">
        <p14:creationId xmlns:p14="http://schemas.microsoft.com/office/powerpoint/2010/main" val="81682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D4016E1-1451-48BE-8865-A9C42ACD20EB}"/>
              </a:ext>
            </a:extLst>
          </p:cNvPr>
          <p:cNvSpPr>
            <a:spLocks noGrp="1"/>
          </p:cNvSpPr>
          <p:nvPr>
            <p:ph type="body" sz="quarter" idx="14"/>
          </p:nvPr>
        </p:nvSpPr>
        <p:spPr/>
        <p:txBody>
          <a:bodyPr/>
          <a:lstStyle/>
          <a:p>
            <a:r>
              <a:rPr lang="de-DE" sz="2600" dirty="0">
                <a:solidFill>
                  <a:schemeClr val="tx1"/>
                </a:solidFill>
                <a:latin typeface="+mj-lt"/>
              </a:rPr>
              <a:t>Temperatur - </a:t>
            </a:r>
            <a:r>
              <a:rPr lang="de-DE" sz="2600" dirty="0" err="1">
                <a:solidFill>
                  <a:schemeClr val="tx1"/>
                </a:solidFill>
                <a:latin typeface="+mj-lt"/>
              </a:rPr>
              <a:t>Kenntage</a:t>
            </a:r>
            <a:endParaRPr lang="de-DE" sz="2600" dirty="0">
              <a:solidFill>
                <a:schemeClr val="tx1"/>
              </a:solidFill>
              <a:latin typeface="+mj-lt"/>
            </a:endParaRPr>
          </a:p>
        </p:txBody>
      </p:sp>
      <p:sp>
        <p:nvSpPr>
          <p:cNvPr id="6" name="Textfeld 5">
            <a:extLst>
              <a:ext uri="{FF2B5EF4-FFF2-40B4-BE49-F238E27FC236}">
                <a16:creationId xmlns:a16="http://schemas.microsoft.com/office/drawing/2014/main" id="{CD1A6C5F-945C-4B14-8377-0AD6813D819B}"/>
              </a:ext>
            </a:extLst>
          </p:cNvPr>
          <p:cNvSpPr txBox="1"/>
          <p:nvPr/>
        </p:nvSpPr>
        <p:spPr>
          <a:xfrm>
            <a:off x="4503343" y="4093200"/>
            <a:ext cx="2237927" cy="338554"/>
          </a:xfrm>
          <a:prstGeom prst="rect">
            <a:avLst/>
          </a:prstGeom>
          <a:noFill/>
          <a:ln w="28575">
            <a:solidFill>
              <a:srgbClr val="FF5050"/>
            </a:solidFill>
          </a:ln>
        </p:spPr>
        <p:txBody>
          <a:bodyPr wrap="square" rtlCol="0">
            <a:spAutoFit/>
          </a:bodyPr>
          <a:lstStyle/>
          <a:p>
            <a:r>
              <a:rPr lang="de-DE" sz="1600" dirty="0">
                <a:latin typeface="+mn-lt"/>
              </a:rPr>
              <a:t>Heißer Tag: T</a:t>
            </a:r>
            <a:r>
              <a:rPr lang="de-DE" sz="1600" baseline="-25000" dirty="0">
                <a:latin typeface="+mn-lt"/>
              </a:rPr>
              <a:t>max</a:t>
            </a:r>
            <a:r>
              <a:rPr lang="de-DE" sz="1600" dirty="0">
                <a:latin typeface="+mn-lt"/>
              </a:rPr>
              <a:t> &gt; </a:t>
            </a:r>
            <a:r>
              <a:rPr lang="de-DE" sz="1600" dirty="0">
                <a:latin typeface="Calibri" panose="020F0502020204030204" pitchFamily="34" charset="0"/>
                <a:ea typeface="Calibri" panose="020F0502020204030204" pitchFamily="34" charset="0"/>
                <a:cs typeface="Times New Roman" panose="02020603050405020304" pitchFamily="18" charset="0"/>
              </a:rPr>
              <a:t>30 °C</a:t>
            </a:r>
            <a:endParaRPr lang="de-DE" sz="1600" dirty="0"/>
          </a:p>
        </p:txBody>
      </p:sp>
      <p:sp>
        <p:nvSpPr>
          <p:cNvPr id="7" name="Textfeld 6">
            <a:extLst>
              <a:ext uri="{FF2B5EF4-FFF2-40B4-BE49-F238E27FC236}">
                <a16:creationId xmlns:a16="http://schemas.microsoft.com/office/drawing/2014/main" id="{E992E905-11C0-4488-B28E-521A80970AA9}"/>
              </a:ext>
            </a:extLst>
          </p:cNvPr>
          <p:cNvSpPr txBox="1"/>
          <p:nvPr/>
        </p:nvSpPr>
        <p:spPr>
          <a:xfrm>
            <a:off x="971550" y="4093200"/>
            <a:ext cx="2345493" cy="338554"/>
          </a:xfrm>
          <a:prstGeom prst="rect">
            <a:avLst/>
          </a:prstGeom>
          <a:noFill/>
          <a:ln w="28575">
            <a:solidFill>
              <a:srgbClr val="FF9900"/>
            </a:solidFill>
          </a:ln>
        </p:spPr>
        <p:txBody>
          <a:bodyPr wrap="square" rtlCol="0">
            <a:spAutoFit/>
          </a:bodyPr>
          <a:lstStyle/>
          <a:p>
            <a:r>
              <a:rPr lang="de-DE" sz="1600" dirty="0">
                <a:latin typeface="+mn-lt"/>
              </a:rPr>
              <a:t>Sommertag: T</a:t>
            </a:r>
            <a:r>
              <a:rPr lang="de-DE" sz="1600" baseline="-25000" dirty="0">
                <a:latin typeface="+mn-lt"/>
              </a:rPr>
              <a:t>max</a:t>
            </a:r>
            <a:r>
              <a:rPr lang="de-DE" sz="1600" dirty="0">
                <a:latin typeface="+mn-lt"/>
              </a:rPr>
              <a:t> &gt; </a:t>
            </a:r>
            <a:r>
              <a:rPr lang="de-DE" sz="1600" dirty="0">
                <a:latin typeface="Calibri" panose="020F0502020204030204" pitchFamily="34" charset="0"/>
                <a:cs typeface="Times New Roman" panose="02020603050405020304" pitchFamily="18" charset="0"/>
              </a:rPr>
              <a:t>25</a:t>
            </a:r>
            <a:r>
              <a:rPr lang="de-DE" sz="1600" dirty="0">
                <a:latin typeface="Calibri" panose="020F0502020204030204" pitchFamily="34" charset="0"/>
                <a:ea typeface="Calibri" panose="020F0502020204030204" pitchFamily="34" charset="0"/>
                <a:cs typeface="Times New Roman" panose="02020603050405020304" pitchFamily="18" charset="0"/>
              </a:rPr>
              <a:t> °C</a:t>
            </a:r>
            <a:endParaRPr lang="de-DE" sz="1600" dirty="0"/>
          </a:p>
        </p:txBody>
      </p:sp>
      <p:pic>
        <p:nvPicPr>
          <p:cNvPr id="3" name="Grafik 2">
            <a:extLst>
              <a:ext uri="{FF2B5EF4-FFF2-40B4-BE49-F238E27FC236}">
                <a16:creationId xmlns:a16="http://schemas.microsoft.com/office/drawing/2014/main" id="{08EE6EE1-1313-479E-B39F-29F76916B1D2}"/>
              </a:ext>
            </a:extLst>
          </p:cNvPr>
          <p:cNvPicPr>
            <a:picLocks noChangeAspect="1"/>
          </p:cNvPicPr>
          <p:nvPr/>
        </p:nvPicPr>
        <p:blipFill>
          <a:blip r:embed="rId3"/>
          <a:stretch>
            <a:fillRect/>
          </a:stretch>
        </p:blipFill>
        <p:spPr>
          <a:xfrm>
            <a:off x="699264" y="1243835"/>
            <a:ext cx="3100344" cy="2652841"/>
          </a:xfrm>
          <a:prstGeom prst="rect">
            <a:avLst/>
          </a:prstGeom>
        </p:spPr>
      </p:pic>
      <p:pic>
        <p:nvPicPr>
          <p:cNvPr id="8" name="Grafik 7">
            <a:extLst>
              <a:ext uri="{FF2B5EF4-FFF2-40B4-BE49-F238E27FC236}">
                <a16:creationId xmlns:a16="http://schemas.microsoft.com/office/drawing/2014/main" id="{59171031-5CA2-4151-93A9-4AE9259B955C}"/>
              </a:ext>
            </a:extLst>
          </p:cNvPr>
          <p:cNvPicPr>
            <a:picLocks noChangeAspect="1"/>
          </p:cNvPicPr>
          <p:nvPr/>
        </p:nvPicPr>
        <p:blipFill>
          <a:blip r:embed="rId4"/>
          <a:stretch>
            <a:fillRect/>
          </a:stretch>
        </p:blipFill>
        <p:spPr>
          <a:xfrm>
            <a:off x="4193917" y="1245329"/>
            <a:ext cx="3127822" cy="2652841"/>
          </a:xfrm>
          <a:prstGeom prst="rect">
            <a:avLst/>
          </a:prstGeom>
        </p:spPr>
      </p:pic>
      <p:cxnSp>
        <p:nvCxnSpPr>
          <p:cNvPr id="5" name="Gerade Verbindung mit Pfeil 4"/>
          <p:cNvCxnSpPr/>
          <p:nvPr/>
        </p:nvCxnSpPr>
        <p:spPr>
          <a:xfrm>
            <a:off x="3633787" y="2281238"/>
            <a:ext cx="0" cy="533400"/>
          </a:xfrm>
          <a:prstGeom prst="straightConnector1">
            <a:avLst/>
          </a:prstGeom>
          <a:ln w="25400">
            <a:solidFill>
              <a:srgbClr val="C00000"/>
            </a:solidFill>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9" name="Gerade Verbindung mit Pfeil 8"/>
          <p:cNvCxnSpPr/>
          <p:nvPr/>
        </p:nvCxnSpPr>
        <p:spPr>
          <a:xfrm>
            <a:off x="7143750" y="2628900"/>
            <a:ext cx="0" cy="542925"/>
          </a:xfrm>
          <a:prstGeom prst="straightConnector1">
            <a:avLst/>
          </a:prstGeom>
          <a:ln w="25400">
            <a:solidFill>
              <a:srgbClr val="C0000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13" name="Textfeld 12"/>
          <p:cNvSpPr txBox="1"/>
          <p:nvPr/>
        </p:nvSpPr>
        <p:spPr>
          <a:xfrm>
            <a:off x="3597234" y="2317105"/>
            <a:ext cx="657225" cy="461665"/>
          </a:xfrm>
          <a:prstGeom prst="rect">
            <a:avLst/>
          </a:prstGeom>
          <a:noFill/>
        </p:spPr>
        <p:txBody>
          <a:bodyPr wrap="square" rtlCol="0">
            <a:spAutoFit/>
          </a:bodyPr>
          <a:lstStyle/>
          <a:p>
            <a:pPr algn="l"/>
            <a:r>
              <a:rPr lang="de-DE" sz="1200" b="1" dirty="0">
                <a:solidFill>
                  <a:srgbClr val="C00000"/>
                </a:solidFill>
                <a:latin typeface="+mn-lt"/>
              </a:rPr>
              <a:t>+ 24,8 Tage</a:t>
            </a:r>
          </a:p>
        </p:txBody>
      </p:sp>
      <p:sp>
        <p:nvSpPr>
          <p:cNvPr id="14" name="Textfeld 13"/>
          <p:cNvSpPr txBox="1"/>
          <p:nvPr/>
        </p:nvSpPr>
        <p:spPr>
          <a:xfrm>
            <a:off x="7102549" y="2657475"/>
            <a:ext cx="657225" cy="461665"/>
          </a:xfrm>
          <a:prstGeom prst="rect">
            <a:avLst/>
          </a:prstGeom>
          <a:noFill/>
        </p:spPr>
        <p:txBody>
          <a:bodyPr wrap="square" rtlCol="0">
            <a:spAutoFit/>
          </a:bodyPr>
          <a:lstStyle/>
          <a:p>
            <a:pPr algn="l"/>
            <a:r>
              <a:rPr lang="de-DE" sz="1200" b="1" dirty="0">
                <a:solidFill>
                  <a:srgbClr val="C00000"/>
                </a:solidFill>
                <a:latin typeface="+mn-lt"/>
              </a:rPr>
              <a:t>+ 8,9 Tage</a:t>
            </a:r>
          </a:p>
        </p:txBody>
      </p:sp>
      <p:sp>
        <p:nvSpPr>
          <p:cNvPr id="1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5" name="Textfeld 14">
            <a:extLst>
              <a:ext uri="{FF2B5EF4-FFF2-40B4-BE49-F238E27FC236}">
                <a16:creationId xmlns:a16="http://schemas.microsoft.com/office/drawing/2014/main" id="{2D740867-8F12-48BD-B981-CCDC5306778C}"/>
              </a:ext>
            </a:extLst>
          </p:cNvPr>
          <p:cNvSpPr txBox="1"/>
          <p:nvPr/>
        </p:nvSpPr>
        <p:spPr>
          <a:xfrm>
            <a:off x="3463703" y="3742824"/>
            <a:ext cx="369948" cy="215444"/>
          </a:xfrm>
          <a:prstGeom prst="rect">
            <a:avLst/>
          </a:prstGeom>
          <a:noFill/>
        </p:spPr>
        <p:txBody>
          <a:bodyPr wrap="square" rtlCol="0">
            <a:spAutoFit/>
          </a:bodyPr>
          <a:lstStyle/>
          <a:p>
            <a:r>
              <a:rPr lang="de-DE" sz="800" dirty="0">
                <a:latin typeface="+mn-lt"/>
              </a:rPr>
              <a:t>(23)</a:t>
            </a:r>
          </a:p>
        </p:txBody>
      </p:sp>
      <p:sp>
        <p:nvSpPr>
          <p:cNvPr id="18" name="Textfeld 17">
            <a:extLst>
              <a:ext uri="{FF2B5EF4-FFF2-40B4-BE49-F238E27FC236}">
                <a16:creationId xmlns:a16="http://schemas.microsoft.com/office/drawing/2014/main" id="{EB8D9BAE-1E8B-424A-84DF-D08D0FE3A034}"/>
              </a:ext>
            </a:extLst>
          </p:cNvPr>
          <p:cNvSpPr txBox="1"/>
          <p:nvPr/>
        </p:nvSpPr>
        <p:spPr>
          <a:xfrm>
            <a:off x="6985834" y="3742824"/>
            <a:ext cx="369948" cy="215444"/>
          </a:xfrm>
          <a:prstGeom prst="rect">
            <a:avLst/>
          </a:prstGeom>
          <a:noFill/>
        </p:spPr>
        <p:txBody>
          <a:bodyPr wrap="square" rtlCol="0">
            <a:spAutoFit/>
          </a:bodyPr>
          <a:lstStyle/>
          <a:p>
            <a:r>
              <a:rPr lang="de-DE" sz="800" dirty="0">
                <a:latin typeface="+mn-lt"/>
              </a:rPr>
              <a:t>(24)</a:t>
            </a:r>
          </a:p>
        </p:txBody>
      </p:sp>
    </p:spTree>
    <p:extLst>
      <p:ext uri="{BB962C8B-B14F-4D97-AF65-F5344CB8AC3E}">
        <p14:creationId xmlns:p14="http://schemas.microsoft.com/office/powerpoint/2010/main" val="3857319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C32C5A7E-2CFC-4B82-B3CA-7526BA696FD0}"/>
              </a:ext>
            </a:extLst>
          </p:cNvPr>
          <p:cNvSpPr>
            <a:spLocks noGrp="1"/>
          </p:cNvSpPr>
          <p:nvPr>
            <p:ph type="body" sz="quarter" idx="14"/>
          </p:nvPr>
        </p:nvSpPr>
        <p:spPr/>
        <p:txBody>
          <a:bodyPr/>
          <a:lstStyle/>
          <a:p>
            <a:r>
              <a:rPr lang="de-DE" sz="2600" dirty="0">
                <a:solidFill>
                  <a:schemeClr val="tx1"/>
                </a:solidFill>
                <a:latin typeface="+mj-lt"/>
              </a:rPr>
              <a:t>Temperatur – Regionale Unterschiede</a:t>
            </a:r>
          </a:p>
        </p:txBody>
      </p:sp>
      <p:pic>
        <p:nvPicPr>
          <p:cNvPr id="2049" name="Grafik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742" y="1079519"/>
            <a:ext cx="1851739" cy="2584719"/>
          </a:xfrm>
          <a:prstGeom prst="rect">
            <a:avLst/>
          </a:prstGeom>
          <a:noFill/>
          <a:extLst>
            <a:ext uri="{909E8E84-426E-40DD-AFC4-6F175D3DCCD1}">
              <a14:hiddenFill xmlns:a14="http://schemas.microsoft.com/office/drawing/2010/main">
                <a:solidFill>
                  <a:srgbClr val="FFFFFF"/>
                </a:solidFill>
              </a14:hiddenFill>
            </a:ext>
          </a:extLst>
        </p:spPr>
      </p:pic>
      <p:pic>
        <p:nvPicPr>
          <p:cNvPr id="2050" name="Grafik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1837" y="1079519"/>
            <a:ext cx="1851739" cy="2584719"/>
          </a:xfrm>
          <a:prstGeom prst="rect">
            <a:avLst/>
          </a:prstGeom>
          <a:noFill/>
          <a:extLst>
            <a:ext uri="{909E8E84-426E-40DD-AFC4-6F175D3DCCD1}">
              <a14:hiddenFill xmlns:a14="http://schemas.microsoft.com/office/drawing/2010/main">
                <a:solidFill>
                  <a:srgbClr val="FFFFFF"/>
                </a:solidFill>
              </a14:hiddenFill>
            </a:ext>
          </a:extLst>
        </p:spPr>
      </p:pic>
      <p:pic>
        <p:nvPicPr>
          <p:cNvPr id="2051" name="Grafik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1078970"/>
            <a:ext cx="1845999" cy="2584719"/>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3368137" y="3744474"/>
            <a:ext cx="1852246" cy="276999"/>
          </a:xfrm>
          <a:prstGeom prst="rect">
            <a:avLst/>
          </a:prstGeom>
          <a:noFill/>
        </p:spPr>
        <p:txBody>
          <a:bodyPr wrap="square" rtlCol="0">
            <a:spAutoFit/>
          </a:bodyPr>
          <a:lstStyle/>
          <a:p>
            <a:pPr algn="l"/>
            <a:r>
              <a:rPr lang="de-DE" sz="1200" dirty="0">
                <a:latin typeface="+mn-lt"/>
              </a:rPr>
              <a:t>Jahresmittel 2019 </a:t>
            </a:r>
            <a:r>
              <a:rPr lang="de-DE" sz="800" dirty="0">
                <a:latin typeface="+mn-lt"/>
              </a:rPr>
              <a:t>(26)</a:t>
            </a:r>
          </a:p>
        </p:txBody>
      </p:sp>
      <p:sp>
        <p:nvSpPr>
          <p:cNvPr id="15" name="Textfeld 14"/>
          <p:cNvSpPr txBox="1"/>
          <p:nvPr/>
        </p:nvSpPr>
        <p:spPr>
          <a:xfrm>
            <a:off x="971550" y="3744474"/>
            <a:ext cx="2143030" cy="461665"/>
          </a:xfrm>
          <a:prstGeom prst="rect">
            <a:avLst/>
          </a:prstGeom>
          <a:noFill/>
        </p:spPr>
        <p:txBody>
          <a:bodyPr wrap="square" rtlCol="0">
            <a:spAutoFit/>
          </a:bodyPr>
          <a:lstStyle/>
          <a:p>
            <a:pPr algn="l"/>
            <a:r>
              <a:rPr lang="de-DE" sz="1200" dirty="0">
                <a:latin typeface="+mn-lt"/>
              </a:rPr>
              <a:t>Langjähriges Jahresmittel </a:t>
            </a:r>
          </a:p>
          <a:p>
            <a:pPr algn="l"/>
            <a:r>
              <a:rPr lang="de-DE" sz="1200" dirty="0">
                <a:latin typeface="+mn-lt"/>
              </a:rPr>
              <a:t>1961-1990 </a:t>
            </a:r>
            <a:r>
              <a:rPr lang="de-DE" sz="800" dirty="0">
                <a:latin typeface="+mn-lt"/>
              </a:rPr>
              <a:t>(25)</a:t>
            </a:r>
          </a:p>
        </p:txBody>
      </p:sp>
      <p:sp>
        <p:nvSpPr>
          <p:cNvPr id="16" name="Textfeld 15"/>
          <p:cNvSpPr txBox="1"/>
          <p:nvPr/>
        </p:nvSpPr>
        <p:spPr>
          <a:xfrm>
            <a:off x="5667742" y="3744474"/>
            <a:ext cx="2065653" cy="461665"/>
          </a:xfrm>
          <a:prstGeom prst="rect">
            <a:avLst/>
          </a:prstGeom>
          <a:noFill/>
        </p:spPr>
        <p:txBody>
          <a:bodyPr wrap="square" rtlCol="0">
            <a:spAutoFit/>
          </a:bodyPr>
          <a:lstStyle/>
          <a:p>
            <a:pPr algn="l"/>
            <a:r>
              <a:rPr lang="de-DE" sz="1200" dirty="0">
                <a:latin typeface="+mn-lt"/>
              </a:rPr>
              <a:t>Abweichung 2019 vom langjährigen Jahresmittel </a:t>
            </a:r>
            <a:r>
              <a:rPr lang="de-DE" sz="800" dirty="0">
                <a:latin typeface="+mn-lt"/>
              </a:rPr>
              <a:t>(27)</a:t>
            </a:r>
          </a:p>
        </p:txBody>
      </p:sp>
      <p:sp>
        <p:nvSpPr>
          <p:cNvPr id="3" name="Ellipse 2"/>
          <p:cNvSpPr/>
          <p:nvPr/>
        </p:nvSpPr>
        <p:spPr>
          <a:xfrm>
            <a:off x="1268208" y="1360858"/>
            <a:ext cx="583440" cy="726540"/>
          </a:xfrm>
          <a:prstGeom prst="ellipse">
            <a:avLst/>
          </a:prstGeom>
          <a:ln w="127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de-DE"/>
          </a:p>
        </p:txBody>
      </p:sp>
      <p:sp>
        <p:nvSpPr>
          <p:cNvPr id="4" name="Ellipse 3"/>
          <p:cNvSpPr/>
          <p:nvPr/>
        </p:nvSpPr>
        <p:spPr>
          <a:xfrm>
            <a:off x="1346792" y="2799559"/>
            <a:ext cx="1196787" cy="255366"/>
          </a:xfrm>
          <a:prstGeom prst="ellipse">
            <a:avLst/>
          </a:prstGeom>
          <a:ln w="12700">
            <a:solidFill>
              <a:srgbClr val="0070C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5" name="Ellipse 4"/>
          <p:cNvSpPr/>
          <p:nvPr/>
        </p:nvSpPr>
        <p:spPr>
          <a:xfrm rot="2254288">
            <a:off x="2327160" y="2088702"/>
            <a:ext cx="434062" cy="158453"/>
          </a:xfrm>
          <a:prstGeom prst="ellipse">
            <a:avLst/>
          </a:prstGeom>
          <a:ln w="12700">
            <a:solidFill>
              <a:srgbClr val="0070C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6" name="Ellipse 5"/>
          <p:cNvSpPr/>
          <p:nvPr/>
        </p:nvSpPr>
        <p:spPr>
          <a:xfrm>
            <a:off x="2021370" y="2163990"/>
            <a:ext cx="341478" cy="178664"/>
          </a:xfrm>
          <a:prstGeom prst="ellipse">
            <a:avLst/>
          </a:prstGeom>
          <a:ln w="1270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3" name="Ellipse 12"/>
          <p:cNvSpPr/>
          <p:nvPr/>
        </p:nvSpPr>
        <p:spPr>
          <a:xfrm>
            <a:off x="1515290" y="2269956"/>
            <a:ext cx="271494" cy="265920"/>
          </a:xfrm>
          <a:prstGeom prst="ellipse">
            <a:avLst/>
          </a:prstGeom>
          <a:ln w="1270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7" name="Ellipse 16"/>
          <p:cNvSpPr/>
          <p:nvPr/>
        </p:nvSpPr>
        <p:spPr>
          <a:xfrm>
            <a:off x="1862347" y="2527246"/>
            <a:ext cx="157868" cy="180360"/>
          </a:xfrm>
          <a:prstGeom prst="ellipse">
            <a:avLst/>
          </a:prstGeom>
          <a:ln w="1270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9"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7" name="Textfeld 6">
            <a:extLst>
              <a:ext uri="{FF2B5EF4-FFF2-40B4-BE49-F238E27FC236}">
                <a16:creationId xmlns:a16="http://schemas.microsoft.com/office/drawing/2014/main" id="{8A1EAA6E-BD10-4FB2-8898-15A4BC75BD87}"/>
              </a:ext>
            </a:extLst>
          </p:cNvPr>
          <p:cNvSpPr txBox="1"/>
          <p:nvPr/>
        </p:nvSpPr>
        <p:spPr>
          <a:xfrm>
            <a:off x="971549" y="4428195"/>
            <a:ext cx="6343651" cy="338554"/>
          </a:xfrm>
          <a:prstGeom prst="rect">
            <a:avLst/>
          </a:prstGeom>
          <a:noFill/>
        </p:spPr>
        <p:txBody>
          <a:bodyPr wrap="square" rtlCol="0">
            <a:spAutoFit/>
          </a:bodyPr>
          <a:lstStyle/>
          <a:p>
            <a:r>
              <a:rPr lang="de-DE" sz="1600" dirty="0">
                <a:latin typeface="+mn-lt"/>
              </a:rPr>
              <a:t>Im Jahr 2019 je nach Region </a:t>
            </a:r>
            <a:r>
              <a:rPr lang="de-DE" sz="1600" b="1" dirty="0">
                <a:latin typeface="+mn-lt"/>
              </a:rPr>
              <a:t>+0,7 bis +3,3 </a:t>
            </a:r>
            <a:r>
              <a:rPr lang="de-DE" sz="1600" b="1" dirty="0">
                <a:latin typeface="Calibri" panose="020F0502020204030204" pitchFamily="34" charset="0"/>
                <a:ea typeface="Calibri" panose="020F0502020204030204" pitchFamily="34" charset="0"/>
                <a:cs typeface="Times New Roman" panose="02020603050405020304" pitchFamily="18" charset="0"/>
              </a:rPr>
              <a:t>°C</a:t>
            </a:r>
            <a:r>
              <a:rPr lang="de-DE" sz="1600" b="1" dirty="0">
                <a:latin typeface="+mn-lt"/>
              </a:rPr>
              <a:t> </a:t>
            </a:r>
            <a:r>
              <a:rPr lang="de-DE" sz="1600" dirty="0">
                <a:latin typeface="+mn-lt"/>
              </a:rPr>
              <a:t>über dem langjährigen Mittel</a:t>
            </a:r>
          </a:p>
        </p:txBody>
      </p:sp>
      <p:sp>
        <p:nvSpPr>
          <p:cNvPr id="24" name="Rechteck: abgerundete Ecken 23">
            <a:extLst>
              <a:ext uri="{FF2B5EF4-FFF2-40B4-BE49-F238E27FC236}">
                <a16:creationId xmlns:a16="http://schemas.microsoft.com/office/drawing/2014/main" id="{12E8F47C-DA07-475D-B56F-E95AF7AED087}"/>
              </a:ext>
            </a:extLst>
          </p:cNvPr>
          <p:cNvSpPr/>
          <p:nvPr/>
        </p:nvSpPr>
        <p:spPr>
          <a:xfrm>
            <a:off x="971549" y="4375849"/>
            <a:ext cx="6343652" cy="399665"/>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5" name="Textfeld 24">
            <a:extLst>
              <a:ext uri="{FF2B5EF4-FFF2-40B4-BE49-F238E27FC236}">
                <a16:creationId xmlns:a16="http://schemas.microsoft.com/office/drawing/2014/main" id="{54A1818C-4B24-45AF-8770-A37071EAB928}"/>
              </a:ext>
            </a:extLst>
          </p:cNvPr>
          <p:cNvSpPr txBox="1"/>
          <p:nvPr/>
        </p:nvSpPr>
        <p:spPr>
          <a:xfrm>
            <a:off x="507018" y="1912431"/>
            <a:ext cx="891834" cy="523220"/>
          </a:xfrm>
          <a:prstGeom prst="rect">
            <a:avLst/>
          </a:prstGeom>
          <a:noFill/>
        </p:spPr>
        <p:txBody>
          <a:bodyPr wrap="square" rtlCol="0">
            <a:spAutoFit/>
          </a:bodyPr>
          <a:lstStyle/>
          <a:p>
            <a:r>
              <a:rPr lang="de-DE" sz="1400" dirty="0">
                <a:solidFill>
                  <a:srgbClr val="FF0000"/>
                </a:solidFill>
                <a:latin typeface="+mn-lt"/>
              </a:rPr>
              <a:t>Wärmste Regionen</a:t>
            </a:r>
          </a:p>
        </p:txBody>
      </p:sp>
      <p:sp>
        <p:nvSpPr>
          <p:cNvPr id="26" name="Textfeld 25">
            <a:extLst>
              <a:ext uri="{FF2B5EF4-FFF2-40B4-BE49-F238E27FC236}">
                <a16:creationId xmlns:a16="http://schemas.microsoft.com/office/drawing/2014/main" id="{1A2B534D-A31A-4815-9C46-BE8997FF1A8B}"/>
              </a:ext>
            </a:extLst>
          </p:cNvPr>
          <p:cNvSpPr txBox="1"/>
          <p:nvPr/>
        </p:nvSpPr>
        <p:spPr>
          <a:xfrm>
            <a:off x="2316378" y="1359870"/>
            <a:ext cx="891834" cy="523220"/>
          </a:xfrm>
          <a:prstGeom prst="rect">
            <a:avLst/>
          </a:prstGeom>
          <a:noFill/>
        </p:spPr>
        <p:txBody>
          <a:bodyPr wrap="square" rtlCol="0">
            <a:spAutoFit/>
          </a:bodyPr>
          <a:lstStyle/>
          <a:p>
            <a:r>
              <a:rPr lang="de-DE" sz="1400" dirty="0">
                <a:solidFill>
                  <a:srgbClr val="0066FF"/>
                </a:solidFill>
                <a:latin typeface="+mn-lt"/>
              </a:rPr>
              <a:t>Kühlste Regionen</a:t>
            </a:r>
          </a:p>
        </p:txBody>
      </p:sp>
    </p:spTree>
    <p:extLst>
      <p:ext uri="{BB962C8B-B14F-4D97-AF65-F5344CB8AC3E}">
        <p14:creationId xmlns:p14="http://schemas.microsoft.com/office/powerpoint/2010/main" val="21023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3" grpId="0" animBg="1"/>
      <p:bldP spid="17" grpId="0" animBg="1"/>
      <p:bldP spid="7" grpId="0"/>
      <p:bldP spid="24" grpId="0" animBg="1"/>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577AFD0-5945-450E-9687-0F3F77B046AF}"/>
              </a:ext>
            </a:extLst>
          </p:cNvPr>
          <p:cNvSpPr>
            <a:spLocks noGrp="1"/>
          </p:cNvSpPr>
          <p:nvPr>
            <p:ph type="body" sz="quarter" idx="14"/>
          </p:nvPr>
        </p:nvSpPr>
        <p:spPr/>
        <p:txBody>
          <a:bodyPr/>
          <a:lstStyle/>
          <a:p>
            <a:r>
              <a:rPr lang="de-DE" sz="2600" dirty="0">
                <a:solidFill>
                  <a:schemeClr val="tx1"/>
                </a:solidFill>
                <a:latin typeface="+mj-lt"/>
              </a:rPr>
              <a:t>Temperatur - Projektion</a:t>
            </a:r>
          </a:p>
        </p:txBody>
      </p:sp>
      <p:pic>
        <p:nvPicPr>
          <p:cNvPr id="6" name="Tabellenplatzhalter 5">
            <a:extLst>
              <a:ext uri="{FF2B5EF4-FFF2-40B4-BE49-F238E27FC236}">
                <a16:creationId xmlns:a16="http://schemas.microsoft.com/office/drawing/2014/main" id="{12515F62-D0EE-47A2-9F65-5D863D9362D8}"/>
              </a:ext>
            </a:extLst>
          </p:cNvPr>
          <p:cNvPicPr>
            <a:picLocks noGrp="1" noChangeAspect="1"/>
          </p:cNvPicPr>
          <p:nvPr>
            <p:ph type="tbl" sz="quarter" idx="18"/>
          </p:nvPr>
        </p:nvPicPr>
        <p:blipFill>
          <a:blip r:embed="rId3"/>
          <a:stretch>
            <a:fillRect/>
          </a:stretch>
        </p:blipFill>
        <p:spPr>
          <a:xfrm>
            <a:off x="678473" y="1053119"/>
            <a:ext cx="6519496" cy="3564465"/>
          </a:xfrm>
          <a:prstGeom prst="rect">
            <a:avLst/>
          </a:prstGeom>
        </p:spPr>
      </p:pic>
      <p:cxnSp>
        <p:nvCxnSpPr>
          <p:cNvPr id="8" name="Gerade Verbindung mit Pfeil 7"/>
          <p:cNvCxnSpPr/>
          <p:nvPr/>
        </p:nvCxnSpPr>
        <p:spPr>
          <a:xfrm flipH="1">
            <a:off x="5541264" y="2615184"/>
            <a:ext cx="9144" cy="548640"/>
          </a:xfrm>
          <a:prstGeom prst="straightConnector1">
            <a:avLst/>
          </a:prstGeom>
          <a:ln>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0" name="Gerade Verbindung mit Pfeil 9"/>
          <p:cNvCxnSpPr/>
          <p:nvPr/>
        </p:nvCxnSpPr>
        <p:spPr>
          <a:xfrm>
            <a:off x="7031389" y="2031090"/>
            <a:ext cx="347" cy="1132734"/>
          </a:xfrm>
          <a:prstGeom prst="straightConnector1">
            <a:avLst/>
          </a:prstGeom>
          <a:ln>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2" name="Textfeld 11"/>
          <p:cNvSpPr txBox="1"/>
          <p:nvPr/>
        </p:nvSpPr>
        <p:spPr>
          <a:xfrm>
            <a:off x="5115310" y="2291352"/>
            <a:ext cx="1182546" cy="276999"/>
          </a:xfrm>
          <a:prstGeom prst="rect">
            <a:avLst/>
          </a:prstGeom>
          <a:noFill/>
        </p:spPr>
        <p:txBody>
          <a:bodyPr wrap="square" rtlCol="0">
            <a:spAutoFit/>
          </a:bodyPr>
          <a:lstStyle/>
          <a:p>
            <a:r>
              <a:rPr lang="de-DE" sz="1200" dirty="0">
                <a:solidFill>
                  <a:srgbClr val="0066FF"/>
                </a:solidFill>
                <a:latin typeface="+mn-lt"/>
              </a:rPr>
              <a:t>+0,5</a:t>
            </a:r>
            <a:r>
              <a:rPr lang="de-DE" sz="1200" dirty="0">
                <a:latin typeface="+mn-lt"/>
              </a:rPr>
              <a:t> bis </a:t>
            </a:r>
            <a:r>
              <a:rPr lang="de-DE" sz="1200" dirty="0">
                <a:solidFill>
                  <a:srgbClr val="FF0000"/>
                </a:solidFill>
                <a:latin typeface="+mn-lt"/>
              </a:rPr>
              <a:t>+2,5 </a:t>
            </a:r>
            <a:r>
              <a:rPr lang="de-DE" sz="1200" dirty="0">
                <a:solidFill>
                  <a:srgbClr val="FF0000"/>
                </a:solidFill>
                <a:latin typeface="+mn-lt"/>
                <a:ea typeface="Calibri" panose="020F0502020204030204" pitchFamily="34" charset="0"/>
                <a:cs typeface="Times New Roman" panose="02020603050405020304" pitchFamily="18" charset="0"/>
              </a:rPr>
              <a:t>°C </a:t>
            </a:r>
            <a:endParaRPr lang="de-DE" sz="1200" dirty="0">
              <a:solidFill>
                <a:srgbClr val="FF0000"/>
              </a:solidFill>
              <a:latin typeface="+mn-lt"/>
            </a:endParaRPr>
          </a:p>
        </p:txBody>
      </p:sp>
      <p:sp>
        <p:nvSpPr>
          <p:cNvPr id="13" name="Textfeld 12"/>
          <p:cNvSpPr txBox="1"/>
          <p:nvPr/>
        </p:nvSpPr>
        <p:spPr>
          <a:xfrm>
            <a:off x="6217920" y="1759152"/>
            <a:ext cx="980049" cy="276999"/>
          </a:xfrm>
          <a:prstGeom prst="rect">
            <a:avLst/>
          </a:prstGeom>
          <a:noFill/>
        </p:spPr>
        <p:txBody>
          <a:bodyPr wrap="square" rtlCol="0">
            <a:spAutoFit/>
          </a:bodyPr>
          <a:lstStyle/>
          <a:p>
            <a:r>
              <a:rPr lang="de-DE" sz="1200" dirty="0">
                <a:solidFill>
                  <a:srgbClr val="0066FF"/>
                </a:solidFill>
                <a:latin typeface="+mn-lt"/>
                <a:ea typeface="Calibri" panose="020F0502020204030204" pitchFamily="34" charset="0"/>
                <a:cs typeface="Times New Roman" panose="02020603050405020304" pitchFamily="18" charset="0"/>
              </a:rPr>
              <a:t>+2 </a:t>
            </a:r>
            <a:r>
              <a:rPr lang="de-DE" sz="1200" dirty="0">
                <a:latin typeface="+mn-lt"/>
                <a:ea typeface="Calibri" panose="020F0502020204030204" pitchFamily="34" charset="0"/>
                <a:cs typeface="Times New Roman" panose="02020603050405020304" pitchFamily="18" charset="0"/>
              </a:rPr>
              <a:t>bis </a:t>
            </a:r>
            <a:r>
              <a:rPr lang="de-DE" sz="1200" dirty="0">
                <a:solidFill>
                  <a:srgbClr val="FF0000"/>
                </a:solidFill>
                <a:latin typeface="+mn-lt"/>
                <a:ea typeface="Calibri" panose="020F0502020204030204" pitchFamily="34" charset="0"/>
                <a:cs typeface="Times New Roman" panose="02020603050405020304" pitchFamily="18" charset="0"/>
              </a:rPr>
              <a:t>+5 °C </a:t>
            </a:r>
            <a:endParaRPr lang="de-DE" sz="1200" dirty="0">
              <a:solidFill>
                <a:srgbClr val="FF0000"/>
              </a:solidFill>
              <a:latin typeface="+mn-lt"/>
            </a:endParaRPr>
          </a:p>
        </p:txBody>
      </p:sp>
      <p:sp>
        <p:nvSpPr>
          <p:cNvPr id="16" name="Textfeld 15"/>
          <p:cNvSpPr txBox="1"/>
          <p:nvPr/>
        </p:nvSpPr>
        <p:spPr>
          <a:xfrm>
            <a:off x="2807668" y="2014352"/>
            <a:ext cx="1328737" cy="830997"/>
          </a:xfrm>
          <a:prstGeom prst="rect">
            <a:avLst/>
          </a:prstGeom>
          <a:noFill/>
        </p:spPr>
        <p:txBody>
          <a:bodyPr wrap="square" rtlCol="0">
            <a:spAutoFit/>
          </a:bodyPr>
          <a:lstStyle/>
          <a:p>
            <a:pPr algn="ctr"/>
            <a:r>
              <a:rPr lang="de-DE" sz="1200" b="1" dirty="0">
                <a:solidFill>
                  <a:srgbClr val="FF0000"/>
                </a:solidFill>
                <a:latin typeface="+mn-lt"/>
              </a:rPr>
              <a:t>Aktueller Messwert am obersten Rand der Projektionen!</a:t>
            </a:r>
          </a:p>
        </p:txBody>
      </p:sp>
      <p:cxnSp>
        <p:nvCxnSpPr>
          <p:cNvPr id="17" name="Gerade Verbindung mit Pfeil 16"/>
          <p:cNvCxnSpPr/>
          <p:nvPr/>
        </p:nvCxnSpPr>
        <p:spPr>
          <a:xfrm flipH="1">
            <a:off x="5541074" y="2947988"/>
            <a:ext cx="4572" cy="215836"/>
          </a:xfrm>
          <a:prstGeom prst="straightConnector1">
            <a:avLst/>
          </a:prstGeom>
          <a:ln>
            <a:solidFill>
              <a:srgbClr val="0066FF"/>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0" name="Gerade Verbindung mit Pfeil 19"/>
          <p:cNvCxnSpPr/>
          <p:nvPr/>
        </p:nvCxnSpPr>
        <p:spPr>
          <a:xfrm flipH="1">
            <a:off x="7031389" y="2796643"/>
            <a:ext cx="1" cy="367181"/>
          </a:xfrm>
          <a:prstGeom prst="straightConnector1">
            <a:avLst/>
          </a:prstGeom>
          <a:ln>
            <a:solidFill>
              <a:srgbClr val="0066FF"/>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4"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8" name="Textfeld 17">
            <a:extLst>
              <a:ext uri="{FF2B5EF4-FFF2-40B4-BE49-F238E27FC236}">
                <a16:creationId xmlns:a16="http://schemas.microsoft.com/office/drawing/2014/main" id="{A6E76D13-DF96-4302-8D7E-5D21ACDB477D}"/>
              </a:ext>
            </a:extLst>
          </p:cNvPr>
          <p:cNvSpPr txBox="1"/>
          <p:nvPr/>
        </p:nvSpPr>
        <p:spPr>
          <a:xfrm>
            <a:off x="6846415" y="4494504"/>
            <a:ext cx="369948" cy="215444"/>
          </a:xfrm>
          <a:prstGeom prst="rect">
            <a:avLst/>
          </a:prstGeom>
          <a:noFill/>
        </p:spPr>
        <p:txBody>
          <a:bodyPr wrap="square" rtlCol="0">
            <a:spAutoFit/>
          </a:bodyPr>
          <a:lstStyle/>
          <a:p>
            <a:r>
              <a:rPr lang="de-DE" sz="800" dirty="0">
                <a:latin typeface="+mn-lt"/>
              </a:rPr>
              <a:t>(28)</a:t>
            </a:r>
          </a:p>
        </p:txBody>
      </p:sp>
      <p:sp>
        <p:nvSpPr>
          <p:cNvPr id="3" name="Ellipse 2">
            <a:extLst>
              <a:ext uri="{FF2B5EF4-FFF2-40B4-BE49-F238E27FC236}">
                <a16:creationId xmlns:a16="http://schemas.microsoft.com/office/drawing/2014/main" id="{3899EC72-1406-4145-A72A-FFCA7C9A5EA3}"/>
              </a:ext>
            </a:extLst>
          </p:cNvPr>
          <p:cNvSpPr/>
          <p:nvPr/>
        </p:nvSpPr>
        <p:spPr>
          <a:xfrm>
            <a:off x="4397638" y="2659988"/>
            <a:ext cx="288000" cy="288000"/>
          </a:xfrm>
          <a:prstGeom prst="ellipse">
            <a:avLst/>
          </a:prstGeom>
          <a:ln w="28575">
            <a:solidFill>
              <a:srgbClr val="00CC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cxnSp>
        <p:nvCxnSpPr>
          <p:cNvPr id="5" name="Gerader Verbinder 4">
            <a:extLst>
              <a:ext uri="{FF2B5EF4-FFF2-40B4-BE49-F238E27FC236}">
                <a16:creationId xmlns:a16="http://schemas.microsoft.com/office/drawing/2014/main" id="{5A6F6147-5A2D-4AF2-8DFE-E3A6B22E5796}"/>
              </a:ext>
            </a:extLst>
          </p:cNvPr>
          <p:cNvCxnSpPr>
            <a:cxnSpLocks/>
          </p:cNvCxnSpPr>
          <p:nvPr/>
        </p:nvCxnSpPr>
        <p:spPr>
          <a:xfrm>
            <a:off x="3977888" y="2429850"/>
            <a:ext cx="539692" cy="374138"/>
          </a:xfrm>
          <a:prstGeom prst="line">
            <a:avLst/>
          </a:prstGeom>
          <a:ln w="19050">
            <a:solidFill>
              <a:srgbClr val="FF0000"/>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72900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sz="4800" dirty="0">
                <a:latin typeface="+mj-lt"/>
              </a:rPr>
              <a:t>Niederschlag</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613" y="761796"/>
            <a:ext cx="1371913" cy="1791108"/>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6851" y="3944489"/>
            <a:ext cx="692226" cy="702558"/>
          </a:xfrm>
          <a:prstGeom prst="rect">
            <a:avLst/>
          </a:prstGeom>
        </p:spPr>
      </p:pic>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728" y="2901311"/>
            <a:ext cx="1027837" cy="1043178"/>
          </a:xfrm>
          <a:prstGeom prst="rect">
            <a:avLst/>
          </a:prstGeom>
        </p:spPr>
      </p:pic>
      <p:sp>
        <p:nvSpPr>
          <p:cNvPr id="6" name="Textfeld 5">
            <a:extLst>
              <a:ext uri="{FF2B5EF4-FFF2-40B4-BE49-F238E27FC236}">
                <a16:creationId xmlns:a16="http://schemas.microsoft.com/office/drawing/2014/main" id="{9F326A6E-9241-454C-A921-1776A21F88C2}"/>
              </a:ext>
            </a:extLst>
          </p:cNvPr>
          <p:cNvSpPr txBox="1"/>
          <p:nvPr/>
        </p:nvSpPr>
        <p:spPr>
          <a:xfrm>
            <a:off x="3152389" y="4431603"/>
            <a:ext cx="369948" cy="215444"/>
          </a:xfrm>
          <a:prstGeom prst="rect">
            <a:avLst/>
          </a:prstGeom>
          <a:noFill/>
        </p:spPr>
        <p:txBody>
          <a:bodyPr wrap="square" rtlCol="0">
            <a:spAutoFit/>
          </a:bodyPr>
          <a:lstStyle/>
          <a:p>
            <a:r>
              <a:rPr lang="de-DE" sz="800" dirty="0">
                <a:solidFill>
                  <a:schemeClr val="bg1"/>
                </a:solidFill>
                <a:latin typeface="+mn-lt"/>
              </a:rPr>
              <a:t>(29)</a:t>
            </a:r>
          </a:p>
        </p:txBody>
      </p:sp>
      <p:sp>
        <p:nvSpPr>
          <p:cNvPr id="9" name="Textfeld 8">
            <a:extLst>
              <a:ext uri="{FF2B5EF4-FFF2-40B4-BE49-F238E27FC236}">
                <a16:creationId xmlns:a16="http://schemas.microsoft.com/office/drawing/2014/main" id="{E4460679-668A-4310-A076-B295C79DC0DF}"/>
              </a:ext>
            </a:extLst>
          </p:cNvPr>
          <p:cNvSpPr txBox="1"/>
          <p:nvPr/>
        </p:nvSpPr>
        <p:spPr>
          <a:xfrm>
            <a:off x="8308552" y="2337460"/>
            <a:ext cx="369948" cy="215444"/>
          </a:xfrm>
          <a:prstGeom prst="rect">
            <a:avLst/>
          </a:prstGeom>
          <a:noFill/>
        </p:spPr>
        <p:txBody>
          <a:bodyPr wrap="square" rtlCol="0">
            <a:spAutoFit/>
          </a:bodyPr>
          <a:lstStyle/>
          <a:p>
            <a:r>
              <a:rPr lang="de-DE" sz="800" dirty="0">
                <a:solidFill>
                  <a:schemeClr val="bg1"/>
                </a:solidFill>
                <a:latin typeface="+mn-lt"/>
              </a:rPr>
              <a:t>(30)</a:t>
            </a:r>
          </a:p>
        </p:txBody>
      </p:sp>
    </p:spTree>
    <p:extLst>
      <p:ext uri="{BB962C8B-B14F-4D97-AF65-F5344CB8AC3E}">
        <p14:creationId xmlns:p14="http://schemas.microsoft.com/office/powerpoint/2010/main" val="1344508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48" y="519120"/>
            <a:ext cx="6586006" cy="3704193"/>
          </a:xfrm>
          <a:prstGeom prst="rect">
            <a:avLst/>
          </a:prstGeom>
        </p:spPr>
      </p:pic>
      <p:cxnSp>
        <p:nvCxnSpPr>
          <p:cNvPr id="7" name="Gerade Verbindung mit Pfeil 6"/>
          <p:cNvCxnSpPr/>
          <p:nvPr/>
        </p:nvCxnSpPr>
        <p:spPr>
          <a:xfrm>
            <a:off x="7013829" y="1639062"/>
            <a:ext cx="0" cy="252413"/>
          </a:xfrm>
          <a:prstGeom prst="straightConnector1">
            <a:avLst/>
          </a:prstGeom>
          <a:ln w="25400">
            <a:solidFill>
              <a:srgbClr val="0070C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8" name="Textfeld 7"/>
          <p:cNvSpPr txBox="1"/>
          <p:nvPr/>
        </p:nvSpPr>
        <p:spPr>
          <a:xfrm>
            <a:off x="7132320" y="1639062"/>
            <a:ext cx="935618" cy="276999"/>
          </a:xfrm>
          <a:prstGeom prst="rect">
            <a:avLst/>
          </a:prstGeom>
          <a:noFill/>
        </p:spPr>
        <p:txBody>
          <a:bodyPr wrap="square" rtlCol="0">
            <a:spAutoFit/>
          </a:bodyPr>
          <a:lstStyle/>
          <a:p>
            <a:pPr algn="l"/>
            <a:r>
              <a:rPr lang="de-DE" sz="1200" b="1" dirty="0">
                <a:solidFill>
                  <a:srgbClr val="0070C0"/>
                </a:solidFill>
              </a:rPr>
              <a:t>+85,4 mm</a:t>
            </a:r>
          </a:p>
        </p:txBody>
      </p:sp>
      <p:sp>
        <p:nvSpPr>
          <p:cNvPr id="9"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0" name="Textfeld 9"/>
          <p:cNvSpPr txBox="1"/>
          <p:nvPr/>
        </p:nvSpPr>
        <p:spPr>
          <a:xfrm>
            <a:off x="1606763" y="4178287"/>
            <a:ext cx="4608576" cy="584775"/>
          </a:xfrm>
          <a:prstGeom prst="rect">
            <a:avLst/>
          </a:prstGeom>
          <a:noFill/>
        </p:spPr>
        <p:txBody>
          <a:bodyPr wrap="square" rtlCol="0">
            <a:spAutoFit/>
          </a:bodyPr>
          <a:lstStyle/>
          <a:p>
            <a:pPr marL="285750" indent="-285750" algn="l">
              <a:buFont typeface="Arial" panose="020B0604020202020204" pitchFamily="34" charset="0"/>
              <a:buChar char="•"/>
            </a:pPr>
            <a:r>
              <a:rPr lang="de-DE" sz="1600" dirty="0">
                <a:latin typeface="+mn-lt"/>
              </a:rPr>
              <a:t>Leichte Zunahme der Jahresniederschläge</a:t>
            </a:r>
          </a:p>
          <a:p>
            <a:pPr marL="285750" indent="-285750" algn="l">
              <a:buFont typeface="Arial" panose="020B0604020202020204" pitchFamily="34" charset="0"/>
              <a:buChar char="•"/>
            </a:pPr>
            <a:r>
              <a:rPr lang="de-DE" sz="1600" dirty="0">
                <a:latin typeface="+mn-lt"/>
              </a:rPr>
              <a:t>Starke Schwankungen zwischen einzelnen Jahren</a:t>
            </a:r>
          </a:p>
        </p:txBody>
      </p:sp>
      <p:sp>
        <p:nvSpPr>
          <p:cNvPr id="11" name="Rechteck: abgerundete Ecken 14">
            <a:extLst>
              <a:ext uri="{FF2B5EF4-FFF2-40B4-BE49-F238E27FC236}">
                <a16:creationId xmlns:a16="http://schemas.microsoft.com/office/drawing/2014/main" id="{AF7FF5E0-FBFB-4A58-A700-A8A5A25EF834}"/>
              </a:ext>
            </a:extLst>
          </p:cNvPr>
          <p:cNvSpPr/>
          <p:nvPr/>
        </p:nvSpPr>
        <p:spPr>
          <a:xfrm>
            <a:off x="1643339" y="4156466"/>
            <a:ext cx="4535424" cy="577259"/>
          </a:xfrm>
          <a:prstGeom prst="roundRect">
            <a:avLst/>
          </a:prstGeom>
          <a:noFill/>
          <a:ln>
            <a:solidFill>
              <a:srgbClr val="0066F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2" name="Textfeld 11">
            <a:extLst>
              <a:ext uri="{FF2B5EF4-FFF2-40B4-BE49-F238E27FC236}">
                <a16:creationId xmlns:a16="http://schemas.microsoft.com/office/drawing/2014/main" id="{85FA00F0-784D-40A9-BA6C-027B4760A12C}"/>
              </a:ext>
            </a:extLst>
          </p:cNvPr>
          <p:cNvSpPr txBox="1"/>
          <p:nvPr/>
        </p:nvSpPr>
        <p:spPr>
          <a:xfrm>
            <a:off x="6762372" y="3941022"/>
            <a:ext cx="369948" cy="215444"/>
          </a:xfrm>
          <a:prstGeom prst="rect">
            <a:avLst/>
          </a:prstGeom>
          <a:noFill/>
        </p:spPr>
        <p:txBody>
          <a:bodyPr wrap="square" rtlCol="0">
            <a:spAutoFit/>
          </a:bodyPr>
          <a:lstStyle/>
          <a:p>
            <a:r>
              <a:rPr lang="de-DE" sz="800" dirty="0">
                <a:latin typeface="+mn-lt"/>
              </a:rPr>
              <a:t>(31)</a:t>
            </a:r>
          </a:p>
        </p:txBody>
      </p:sp>
    </p:spTree>
    <p:extLst>
      <p:ext uri="{BB962C8B-B14F-4D97-AF65-F5344CB8AC3E}">
        <p14:creationId xmlns:p14="http://schemas.microsoft.com/office/powerpoint/2010/main" val="3480768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abgerundete Ecken 19">
            <a:extLst>
              <a:ext uri="{FF2B5EF4-FFF2-40B4-BE49-F238E27FC236}">
                <a16:creationId xmlns:a16="http://schemas.microsoft.com/office/drawing/2014/main" id="{6253E47B-15D6-4829-822A-D2BCA7ADB4E1}"/>
              </a:ext>
            </a:extLst>
          </p:cNvPr>
          <p:cNvSpPr/>
          <p:nvPr/>
        </p:nvSpPr>
        <p:spPr>
          <a:xfrm>
            <a:off x="5211926" y="3536342"/>
            <a:ext cx="2133021" cy="836433"/>
          </a:xfrm>
          <a:prstGeom prst="roundRect">
            <a:avLst/>
          </a:prstGeom>
          <a:ln>
            <a:solidFill>
              <a:srgbClr val="0066F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5" name="Rechteck: abgerundete Ecken 14">
            <a:extLst>
              <a:ext uri="{FF2B5EF4-FFF2-40B4-BE49-F238E27FC236}">
                <a16:creationId xmlns:a16="http://schemas.microsoft.com/office/drawing/2014/main" id="{AF7FF5E0-FBFB-4A58-A700-A8A5A25EF834}"/>
              </a:ext>
            </a:extLst>
          </p:cNvPr>
          <p:cNvSpPr/>
          <p:nvPr/>
        </p:nvSpPr>
        <p:spPr>
          <a:xfrm>
            <a:off x="971550" y="3508281"/>
            <a:ext cx="2257659" cy="836433"/>
          </a:xfrm>
          <a:prstGeom prst="roundRect">
            <a:avLst/>
          </a:prstGeom>
          <a:ln>
            <a:solidFill>
              <a:srgbClr val="0066F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 name="Textplatzhalter 1"/>
          <p:cNvSpPr>
            <a:spLocks noGrp="1"/>
          </p:cNvSpPr>
          <p:nvPr>
            <p:ph type="body" sz="quarter" idx="14"/>
          </p:nvPr>
        </p:nvSpPr>
        <p:spPr/>
        <p:txBody>
          <a:bodyPr/>
          <a:lstStyle/>
          <a:p>
            <a:r>
              <a:rPr lang="de-DE" sz="2600" dirty="0">
                <a:solidFill>
                  <a:schemeClr val="tx1"/>
                </a:solidFill>
                <a:latin typeface="+mn-lt"/>
              </a:rPr>
              <a:t>Saisonale </a:t>
            </a:r>
            <a:r>
              <a:rPr lang="de-DE" sz="2600" dirty="0">
                <a:solidFill>
                  <a:schemeClr val="tx1"/>
                </a:solidFill>
                <a:latin typeface="+mj-lt"/>
              </a:rPr>
              <a:t>Unterschiede</a:t>
            </a:r>
          </a:p>
        </p:txBody>
      </p:sp>
      <p:sp>
        <p:nvSpPr>
          <p:cNvPr id="6" name="Textfeld 5"/>
          <p:cNvSpPr txBox="1"/>
          <p:nvPr/>
        </p:nvSpPr>
        <p:spPr>
          <a:xfrm>
            <a:off x="5554980" y="3662172"/>
            <a:ext cx="1789968" cy="892552"/>
          </a:xfrm>
          <a:prstGeom prst="rect">
            <a:avLst/>
          </a:prstGeom>
          <a:noFill/>
        </p:spPr>
        <p:txBody>
          <a:bodyPr wrap="square" rtlCol="0">
            <a:spAutoFit/>
          </a:bodyPr>
          <a:lstStyle/>
          <a:p>
            <a:pPr lvl="0"/>
            <a:r>
              <a:rPr lang="de-DE" sz="1600" b="1" dirty="0">
                <a:latin typeface="+mn-lt"/>
              </a:rPr>
              <a:t>Kein einheitlicher Trend im Sommer</a:t>
            </a:r>
          </a:p>
          <a:p>
            <a:pPr lvl="0"/>
            <a:endParaRPr lang="de-DE" sz="2000" dirty="0">
              <a:latin typeface="+mn-lt"/>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2210" y="1189738"/>
            <a:ext cx="3809288" cy="2142212"/>
          </a:xfrm>
          <a:prstGeom prst="rect">
            <a:avLst/>
          </a:prstGeom>
        </p:spPr>
      </p:pic>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117" y="1189738"/>
            <a:ext cx="3819983" cy="2148227"/>
          </a:xfrm>
          <a:prstGeom prst="rect">
            <a:avLst/>
          </a:prstGeom>
        </p:spPr>
      </p:pic>
      <p:sp>
        <p:nvSpPr>
          <p:cNvPr id="9" name="Textfeld 8"/>
          <p:cNvSpPr txBox="1"/>
          <p:nvPr/>
        </p:nvSpPr>
        <p:spPr>
          <a:xfrm>
            <a:off x="1319801" y="3662172"/>
            <a:ext cx="2023051" cy="584775"/>
          </a:xfrm>
          <a:prstGeom prst="rect">
            <a:avLst/>
          </a:prstGeom>
          <a:noFill/>
        </p:spPr>
        <p:txBody>
          <a:bodyPr wrap="square" rtlCol="0">
            <a:spAutoFit/>
          </a:bodyPr>
          <a:lstStyle/>
          <a:p>
            <a:pPr algn="l"/>
            <a:r>
              <a:rPr lang="de-DE" sz="1600" b="1" dirty="0">
                <a:latin typeface="+mn-lt"/>
              </a:rPr>
              <a:t>Deutliche Zunahme im Winter</a:t>
            </a:r>
          </a:p>
        </p:txBody>
      </p:sp>
      <p:sp>
        <p:nvSpPr>
          <p:cNvPr id="3" name="Textfeld 2"/>
          <p:cNvSpPr txBox="1"/>
          <p:nvPr/>
        </p:nvSpPr>
        <p:spPr>
          <a:xfrm>
            <a:off x="449943" y="1189738"/>
            <a:ext cx="1219200" cy="261610"/>
          </a:xfrm>
          <a:prstGeom prst="rect">
            <a:avLst/>
          </a:prstGeom>
          <a:noFill/>
        </p:spPr>
        <p:txBody>
          <a:bodyPr wrap="square" rtlCol="0">
            <a:spAutoFit/>
          </a:bodyPr>
          <a:lstStyle/>
          <a:p>
            <a:pPr algn="l"/>
            <a:r>
              <a:rPr lang="de-DE" sz="1100" dirty="0">
                <a:latin typeface="+mn-lt"/>
              </a:rPr>
              <a:t>Dez, Jan, Feb</a:t>
            </a:r>
          </a:p>
        </p:txBody>
      </p:sp>
      <p:sp>
        <p:nvSpPr>
          <p:cNvPr id="10" name="Textfeld 9"/>
          <p:cNvSpPr txBox="1"/>
          <p:nvPr/>
        </p:nvSpPr>
        <p:spPr>
          <a:xfrm>
            <a:off x="4524478" y="1189738"/>
            <a:ext cx="1219200" cy="261610"/>
          </a:xfrm>
          <a:prstGeom prst="rect">
            <a:avLst/>
          </a:prstGeom>
          <a:noFill/>
        </p:spPr>
        <p:txBody>
          <a:bodyPr wrap="square" rtlCol="0">
            <a:spAutoFit/>
          </a:bodyPr>
          <a:lstStyle/>
          <a:p>
            <a:pPr algn="l"/>
            <a:r>
              <a:rPr lang="de-DE" sz="1100" dirty="0">
                <a:latin typeface="+mn-lt"/>
              </a:rPr>
              <a:t>Jun, Jul, Aug</a:t>
            </a:r>
          </a:p>
        </p:txBody>
      </p:sp>
      <p:cxnSp>
        <p:nvCxnSpPr>
          <p:cNvPr id="5" name="Gerade Verbindung mit Pfeil 4"/>
          <p:cNvCxnSpPr>
            <a:cxnSpLocks/>
          </p:cNvCxnSpPr>
          <p:nvPr/>
        </p:nvCxnSpPr>
        <p:spPr>
          <a:xfrm>
            <a:off x="3848100" y="2055348"/>
            <a:ext cx="0" cy="258787"/>
          </a:xfrm>
          <a:prstGeom prst="straightConnector1">
            <a:avLst/>
          </a:prstGeom>
          <a:ln w="25400">
            <a:solidFill>
              <a:srgbClr val="0070C0"/>
            </a:solidFill>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11" name="Gerade Verbindung mit Pfeil 10"/>
          <p:cNvCxnSpPr/>
          <p:nvPr/>
        </p:nvCxnSpPr>
        <p:spPr>
          <a:xfrm flipH="1">
            <a:off x="7843839" y="1876425"/>
            <a:ext cx="4761" cy="171447"/>
          </a:xfrm>
          <a:prstGeom prst="straightConnector1">
            <a:avLst/>
          </a:prstGeom>
          <a:ln w="12700">
            <a:solidFill>
              <a:srgbClr val="FF000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18" name="Textfeld 17"/>
          <p:cNvSpPr txBox="1"/>
          <p:nvPr/>
        </p:nvSpPr>
        <p:spPr>
          <a:xfrm>
            <a:off x="7344947" y="1452087"/>
            <a:ext cx="749661" cy="246221"/>
          </a:xfrm>
          <a:prstGeom prst="rect">
            <a:avLst/>
          </a:prstGeom>
          <a:noFill/>
        </p:spPr>
        <p:txBody>
          <a:bodyPr wrap="square" rtlCol="0">
            <a:spAutoFit/>
          </a:bodyPr>
          <a:lstStyle/>
          <a:p>
            <a:pPr algn="l"/>
            <a:r>
              <a:rPr lang="de-DE" sz="1000" b="1" dirty="0">
                <a:solidFill>
                  <a:srgbClr val="FF0000"/>
                </a:solidFill>
                <a:latin typeface="+mn-lt"/>
              </a:rPr>
              <a:t>-9,4 mm</a:t>
            </a:r>
          </a:p>
        </p:txBody>
      </p:sp>
      <p:sp>
        <p:nvSpPr>
          <p:cNvPr id="19" name="Textfeld 18"/>
          <p:cNvSpPr txBox="1"/>
          <p:nvPr/>
        </p:nvSpPr>
        <p:spPr>
          <a:xfrm>
            <a:off x="3449508" y="1632679"/>
            <a:ext cx="787660" cy="246221"/>
          </a:xfrm>
          <a:prstGeom prst="rect">
            <a:avLst/>
          </a:prstGeom>
          <a:noFill/>
        </p:spPr>
        <p:txBody>
          <a:bodyPr wrap="square" rtlCol="0">
            <a:spAutoFit/>
          </a:bodyPr>
          <a:lstStyle/>
          <a:p>
            <a:pPr algn="l"/>
            <a:r>
              <a:rPr lang="de-DE" sz="1000" b="1" dirty="0">
                <a:solidFill>
                  <a:srgbClr val="0070C0"/>
                </a:solidFill>
                <a:latin typeface="+mn-lt"/>
              </a:rPr>
              <a:t>+54,6 mm</a:t>
            </a:r>
          </a:p>
        </p:txBody>
      </p:sp>
      <p:sp>
        <p:nvSpPr>
          <p:cNvPr id="4" name="Pfeil nach oben 3"/>
          <p:cNvSpPr/>
          <p:nvPr/>
        </p:nvSpPr>
        <p:spPr>
          <a:xfrm>
            <a:off x="1066129" y="3662172"/>
            <a:ext cx="226240" cy="457200"/>
          </a:xfrm>
          <a:prstGeom prst="upArrow">
            <a:avLst/>
          </a:prstGeom>
          <a:solidFill>
            <a:srgbClr val="0070C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2" name="Pfeil nach oben und unten 11"/>
          <p:cNvSpPr/>
          <p:nvPr/>
        </p:nvSpPr>
        <p:spPr>
          <a:xfrm>
            <a:off x="5338164" y="3697898"/>
            <a:ext cx="171981" cy="457200"/>
          </a:xfrm>
          <a:prstGeom prst="upDownArrow">
            <a:avLst/>
          </a:prstGeom>
          <a:solidFill>
            <a:srgbClr val="0070C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21" name="Textfeld 20">
            <a:extLst>
              <a:ext uri="{FF2B5EF4-FFF2-40B4-BE49-F238E27FC236}">
                <a16:creationId xmlns:a16="http://schemas.microsoft.com/office/drawing/2014/main" id="{EE4FF4BD-D190-4B87-BEB7-9B58498C1EF9}"/>
              </a:ext>
            </a:extLst>
          </p:cNvPr>
          <p:cNvSpPr txBox="1"/>
          <p:nvPr/>
        </p:nvSpPr>
        <p:spPr>
          <a:xfrm>
            <a:off x="3609152" y="3150575"/>
            <a:ext cx="369948" cy="215444"/>
          </a:xfrm>
          <a:prstGeom prst="rect">
            <a:avLst/>
          </a:prstGeom>
          <a:noFill/>
        </p:spPr>
        <p:txBody>
          <a:bodyPr wrap="square" rtlCol="0">
            <a:spAutoFit/>
          </a:bodyPr>
          <a:lstStyle/>
          <a:p>
            <a:r>
              <a:rPr lang="de-DE" sz="800" dirty="0">
                <a:latin typeface="+mn-lt"/>
              </a:rPr>
              <a:t>(32)</a:t>
            </a:r>
          </a:p>
        </p:txBody>
      </p:sp>
      <p:sp>
        <p:nvSpPr>
          <p:cNvPr id="22" name="Textfeld 21">
            <a:extLst>
              <a:ext uri="{FF2B5EF4-FFF2-40B4-BE49-F238E27FC236}">
                <a16:creationId xmlns:a16="http://schemas.microsoft.com/office/drawing/2014/main" id="{8E02E016-03E8-4DA8-994B-88F52E013BDF}"/>
              </a:ext>
            </a:extLst>
          </p:cNvPr>
          <p:cNvSpPr txBox="1"/>
          <p:nvPr/>
        </p:nvSpPr>
        <p:spPr>
          <a:xfrm>
            <a:off x="7571550" y="3147262"/>
            <a:ext cx="369948" cy="215444"/>
          </a:xfrm>
          <a:prstGeom prst="rect">
            <a:avLst/>
          </a:prstGeom>
          <a:noFill/>
        </p:spPr>
        <p:txBody>
          <a:bodyPr wrap="square" rtlCol="0">
            <a:spAutoFit/>
          </a:bodyPr>
          <a:lstStyle/>
          <a:p>
            <a:r>
              <a:rPr lang="de-DE" sz="800" dirty="0">
                <a:latin typeface="+mn-lt"/>
              </a:rPr>
              <a:t>(33)</a:t>
            </a:r>
          </a:p>
        </p:txBody>
      </p:sp>
    </p:spTree>
    <p:extLst>
      <p:ext uri="{BB962C8B-B14F-4D97-AF65-F5344CB8AC3E}">
        <p14:creationId xmlns:p14="http://schemas.microsoft.com/office/powerpoint/2010/main" val="3166563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solidFill>
                  <a:schemeClr val="tx1"/>
                </a:solidFill>
                <a:latin typeface="+mj-lt"/>
              </a:rPr>
              <a:t>Regionale Unterschiede</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49" y="1050643"/>
            <a:ext cx="1933429" cy="2706801"/>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5457" y="1050643"/>
            <a:ext cx="1933429" cy="2706801"/>
          </a:xfrm>
          <a:prstGeom prst="rect">
            <a:avLst/>
          </a:prstGeom>
        </p:spPr>
      </p:pic>
      <p:pic>
        <p:nvPicPr>
          <p:cNvPr id="6" name="Grafi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9366" y="1050643"/>
            <a:ext cx="1933429" cy="2706801"/>
          </a:xfrm>
          <a:prstGeom prst="rect">
            <a:avLst/>
          </a:prstGeom>
        </p:spPr>
      </p:pic>
      <p:sp>
        <p:nvSpPr>
          <p:cNvPr id="7" name="Textfeld 6"/>
          <p:cNvSpPr txBox="1"/>
          <p:nvPr/>
        </p:nvSpPr>
        <p:spPr>
          <a:xfrm>
            <a:off x="1095335" y="3887462"/>
            <a:ext cx="1771651" cy="461665"/>
          </a:xfrm>
          <a:prstGeom prst="rect">
            <a:avLst/>
          </a:prstGeom>
          <a:noFill/>
        </p:spPr>
        <p:txBody>
          <a:bodyPr wrap="square" rtlCol="0">
            <a:spAutoFit/>
          </a:bodyPr>
          <a:lstStyle/>
          <a:p>
            <a:pPr algn="l"/>
            <a:r>
              <a:rPr lang="de-DE" sz="1200" dirty="0">
                <a:latin typeface="+mn-lt"/>
              </a:rPr>
              <a:t>Langjähriges Jahresmittel </a:t>
            </a:r>
          </a:p>
          <a:p>
            <a:r>
              <a:rPr lang="de-DE" sz="1200" dirty="0">
                <a:latin typeface="+mn-lt"/>
              </a:rPr>
              <a:t>1961-1990 </a:t>
            </a:r>
            <a:r>
              <a:rPr lang="de-DE" sz="800" dirty="0">
                <a:solidFill>
                  <a:srgbClr val="000000"/>
                </a:solidFill>
                <a:latin typeface="Calibri"/>
              </a:rPr>
              <a:t>(34)</a:t>
            </a:r>
            <a:endParaRPr lang="de-DE" sz="1200" dirty="0">
              <a:latin typeface="+mn-lt"/>
            </a:endParaRPr>
          </a:p>
        </p:txBody>
      </p:sp>
      <p:sp>
        <p:nvSpPr>
          <p:cNvPr id="8" name="Textfeld 7"/>
          <p:cNvSpPr txBox="1"/>
          <p:nvPr/>
        </p:nvSpPr>
        <p:spPr>
          <a:xfrm>
            <a:off x="5836041" y="3887462"/>
            <a:ext cx="2332200" cy="461665"/>
          </a:xfrm>
          <a:prstGeom prst="rect">
            <a:avLst/>
          </a:prstGeom>
          <a:noFill/>
        </p:spPr>
        <p:txBody>
          <a:bodyPr wrap="square" rtlCol="0">
            <a:spAutoFit/>
          </a:bodyPr>
          <a:lstStyle/>
          <a:p>
            <a:r>
              <a:rPr lang="de-DE" sz="1200" dirty="0">
                <a:latin typeface="+mn-lt"/>
              </a:rPr>
              <a:t>Abweichung 2019 vom langjährigen Jahresmittel</a:t>
            </a:r>
            <a:r>
              <a:rPr lang="de-DE" sz="800" dirty="0">
                <a:solidFill>
                  <a:srgbClr val="000000"/>
                </a:solidFill>
                <a:latin typeface="Calibri"/>
              </a:rPr>
              <a:t> (36)</a:t>
            </a:r>
            <a:r>
              <a:rPr lang="de-DE" sz="1200" dirty="0">
                <a:latin typeface="+mn-lt"/>
              </a:rPr>
              <a:t> </a:t>
            </a:r>
          </a:p>
        </p:txBody>
      </p:sp>
      <p:sp>
        <p:nvSpPr>
          <p:cNvPr id="9" name="Textfeld 8"/>
          <p:cNvSpPr txBox="1"/>
          <p:nvPr/>
        </p:nvSpPr>
        <p:spPr>
          <a:xfrm>
            <a:off x="3516993" y="3887462"/>
            <a:ext cx="1669041" cy="276999"/>
          </a:xfrm>
          <a:prstGeom prst="rect">
            <a:avLst/>
          </a:prstGeom>
          <a:noFill/>
        </p:spPr>
        <p:txBody>
          <a:bodyPr wrap="square" rtlCol="0">
            <a:spAutoFit/>
          </a:bodyPr>
          <a:lstStyle/>
          <a:p>
            <a:r>
              <a:rPr lang="de-DE" sz="1200" dirty="0">
                <a:latin typeface="+mn-lt"/>
              </a:rPr>
              <a:t>Jahresmittel 2019 </a:t>
            </a:r>
            <a:r>
              <a:rPr lang="de-DE" sz="800" dirty="0">
                <a:solidFill>
                  <a:srgbClr val="000000"/>
                </a:solidFill>
                <a:latin typeface="Calibri"/>
              </a:rPr>
              <a:t>(35)</a:t>
            </a:r>
            <a:endParaRPr lang="de-DE" sz="1200" dirty="0">
              <a:latin typeface="+mn-lt"/>
            </a:endParaRPr>
          </a:p>
        </p:txBody>
      </p:sp>
      <p:sp>
        <p:nvSpPr>
          <p:cNvPr id="11" name="Ellipse 10"/>
          <p:cNvSpPr/>
          <p:nvPr/>
        </p:nvSpPr>
        <p:spPr>
          <a:xfrm>
            <a:off x="1320147" y="2651552"/>
            <a:ext cx="1303478" cy="412877"/>
          </a:xfrm>
          <a:prstGeom prst="ellipse">
            <a:avLst/>
          </a:prstGeom>
          <a:ln w="12700">
            <a:solidFill>
              <a:srgbClr val="0070C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mn-lt"/>
              <a:ea typeface="Fira Sans" panose="020B0503050000020004" pitchFamily="34" charset="0"/>
              <a:cs typeface="Arial" panose="020B0604020202020204" pitchFamily="34" charset="0"/>
            </a:endParaRPr>
          </a:p>
        </p:txBody>
      </p:sp>
      <p:sp>
        <p:nvSpPr>
          <p:cNvPr id="12" name="Ellipse 11"/>
          <p:cNvSpPr/>
          <p:nvPr/>
        </p:nvSpPr>
        <p:spPr>
          <a:xfrm rot="1782961">
            <a:off x="2336028" y="2078334"/>
            <a:ext cx="558589" cy="283625"/>
          </a:xfrm>
          <a:prstGeom prst="ellipse">
            <a:avLst/>
          </a:prstGeom>
          <a:ln w="12700">
            <a:solidFill>
              <a:srgbClr val="0070C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mn-lt"/>
              <a:ea typeface="Fira Sans" panose="020B0503050000020004" pitchFamily="34" charset="0"/>
              <a:cs typeface="Arial" panose="020B0604020202020204" pitchFamily="34" charset="0"/>
            </a:endParaRPr>
          </a:p>
        </p:txBody>
      </p:sp>
      <p:sp>
        <p:nvSpPr>
          <p:cNvPr id="13" name="Ellipse 12"/>
          <p:cNvSpPr/>
          <p:nvPr/>
        </p:nvSpPr>
        <p:spPr>
          <a:xfrm>
            <a:off x="1291771" y="1378552"/>
            <a:ext cx="536798" cy="787873"/>
          </a:xfrm>
          <a:prstGeom prst="ellipse">
            <a:avLst/>
          </a:prstGeom>
          <a:ln w="1270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mn-lt"/>
              <a:ea typeface="Fira Sans" panose="020B0503050000020004" pitchFamily="34" charset="0"/>
              <a:cs typeface="Arial" panose="020B0604020202020204" pitchFamily="34" charset="0"/>
            </a:endParaRPr>
          </a:p>
        </p:txBody>
      </p:sp>
      <p:sp>
        <p:nvSpPr>
          <p:cNvPr id="14"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6" name="Textfeld 15">
            <a:extLst>
              <a:ext uri="{FF2B5EF4-FFF2-40B4-BE49-F238E27FC236}">
                <a16:creationId xmlns:a16="http://schemas.microsoft.com/office/drawing/2014/main" id="{B0069AA6-FFA5-4C54-9BB7-323EA95990E0}"/>
              </a:ext>
            </a:extLst>
          </p:cNvPr>
          <p:cNvSpPr txBox="1"/>
          <p:nvPr/>
        </p:nvSpPr>
        <p:spPr>
          <a:xfrm>
            <a:off x="239826" y="1295434"/>
            <a:ext cx="891834" cy="954107"/>
          </a:xfrm>
          <a:prstGeom prst="rect">
            <a:avLst/>
          </a:prstGeom>
          <a:noFill/>
        </p:spPr>
        <p:txBody>
          <a:bodyPr wrap="square" rtlCol="0">
            <a:spAutoFit/>
          </a:bodyPr>
          <a:lstStyle/>
          <a:p>
            <a:r>
              <a:rPr lang="de-DE" sz="1400" dirty="0">
                <a:solidFill>
                  <a:srgbClr val="FF0000"/>
                </a:solidFill>
                <a:latin typeface="+mn-lt"/>
              </a:rPr>
              <a:t>Nieder-schlags-ärmste Regionen</a:t>
            </a:r>
          </a:p>
        </p:txBody>
      </p:sp>
      <p:sp>
        <p:nvSpPr>
          <p:cNvPr id="17" name="Textfeld 16">
            <a:extLst>
              <a:ext uri="{FF2B5EF4-FFF2-40B4-BE49-F238E27FC236}">
                <a16:creationId xmlns:a16="http://schemas.microsoft.com/office/drawing/2014/main" id="{0A5B4E2A-F4FE-4FC6-A767-B75980B6E688}"/>
              </a:ext>
            </a:extLst>
          </p:cNvPr>
          <p:cNvSpPr txBox="1"/>
          <p:nvPr/>
        </p:nvSpPr>
        <p:spPr>
          <a:xfrm>
            <a:off x="2660904" y="2484819"/>
            <a:ext cx="891834" cy="954107"/>
          </a:xfrm>
          <a:prstGeom prst="rect">
            <a:avLst/>
          </a:prstGeom>
          <a:noFill/>
        </p:spPr>
        <p:txBody>
          <a:bodyPr wrap="square" rtlCol="0">
            <a:spAutoFit/>
          </a:bodyPr>
          <a:lstStyle/>
          <a:p>
            <a:r>
              <a:rPr lang="de-DE" sz="1400" dirty="0">
                <a:solidFill>
                  <a:srgbClr val="0066FF"/>
                </a:solidFill>
                <a:latin typeface="+mn-lt"/>
              </a:rPr>
              <a:t>Nieder-schlags-reichste Regionen</a:t>
            </a:r>
          </a:p>
        </p:txBody>
      </p:sp>
      <p:sp>
        <p:nvSpPr>
          <p:cNvPr id="18" name="Textfeld 17">
            <a:extLst>
              <a:ext uri="{FF2B5EF4-FFF2-40B4-BE49-F238E27FC236}">
                <a16:creationId xmlns:a16="http://schemas.microsoft.com/office/drawing/2014/main" id="{C4570040-B2F7-4661-A7FB-5CEE7A7D6958}"/>
              </a:ext>
            </a:extLst>
          </p:cNvPr>
          <p:cNvSpPr txBox="1"/>
          <p:nvPr/>
        </p:nvSpPr>
        <p:spPr>
          <a:xfrm>
            <a:off x="971549" y="4470399"/>
            <a:ext cx="6913393" cy="338554"/>
          </a:xfrm>
          <a:prstGeom prst="rect">
            <a:avLst/>
          </a:prstGeom>
          <a:noFill/>
        </p:spPr>
        <p:txBody>
          <a:bodyPr wrap="square" rtlCol="0">
            <a:spAutoFit/>
          </a:bodyPr>
          <a:lstStyle/>
          <a:p>
            <a:r>
              <a:rPr lang="de-DE" sz="1600" dirty="0">
                <a:latin typeface="+mn-lt"/>
              </a:rPr>
              <a:t>Im Jahr 2019 in weiten Teilen Bayerns </a:t>
            </a:r>
            <a:r>
              <a:rPr lang="de-DE" sz="1600" b="1" dirty="0">
                <a:latin typeface="+mn-lt"/>
              </a:rPr>
              <a:t>-10 bis -30 % </a:t>
            </a:r>
            <a:r>
              <a:rPr lang="de-DE" sz="1600" dirty="0">
                <a:latin typeface="+mn-lt"/>
              </a:rPr>
              <a:t>unter dem langjährigen Mittel</a:t>
            </a:r>
          </a:p>
        </p:txBody>
      </p:sp>
      <p:sp>
        <p:nvSpPr>
          <p:cNvPr id="19" name="Rechteck: abgerundete Ecken 18">
            <a:extLst>
              <a:ext uri="{FF2B5EF4-FFF2-40B4-BE49-F238E27FC236}">
                <a16:creationId xmlns:a16="http://schemas.microsoft.com/office/drawing/2014/main" id="{89A2357C-880C-4466-AD28-21807437C2A6}"/>
              </a:ext>
            </a:extLst>
          </p:cNvPr>
          <p:cNvSpPr/>
          <p:nvPr/>
        </p:nvSpPr>
        <p:spPr>
          <a:xfrm>
            <a:off x="971548" y="4428195"/>
            <a:ext cx="6913393" cy="410957"/>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397921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6" grpId="0"/>
      <p:bldP spid="17" grpId="0"/>
      <p:bldP spid="18" grpId="0"/>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solidFill>
                  <a:schemeClr val="tx1"/>
                </a:solidFill>
                <a:latin typeface="+mj-lt"/>
              </a:rPr>
              <a:t>Projektion</a:t>
            </a:r>
          </a:p>
        </p:txBody>
      </p:sp>
      <p:pic>
        <p:nvPicPr>
          <p:cNvPr id="4" name="Tabellenplatzhalter 3"/>
          <p:cNvPicPr>
            <a:picLocks noGrp="1" noChangeAspect="1"/>
          </p:cNvPicPr>
          <p:nvPr>
            <p:ph type="tbl" sz="quarter" idx="18"/>
          </p:nvPr>
        </p:nvPicPr>
        <p:blipFill>
          <a:blip r:embed="rId3"/>
          <a:stretch>
            <a:fillRect/>
          </a:stretch>
        </p:blipFill>
        <p:spPr>
          <a:xfrm>
            <a:off x="971550" y="1171770"/>
            <a:ext cx="5989431" cy="3146791"/>
          </a:xfrm>
          <a:prstGeom prst="rect">
            <a:avLst/>
          </a:prstGeom>
        </p:spPr>
      </p:pic>
      <p:cxnSp>
        <p:nvCxnSpPr>
          <p:cNvPr id="5" name="Gerade Verbindung mit Pfeil 4"/>
          <p:cNvCxnSpPr/>
          <p:nvPr/>
        </p:nvCxnSpPr>
        <p:spPr>
          <a:xfrm>
            <a:off x="6949730" y="2278743"/>
            <a:ext cx="14515" cy="449943"/>
          </a:xfrm>
          <a:prstGeom prst="straightConnector1">
            <a:avLst/>
          </a:prstGeom>
          <a:ln w="25400">
            <a:solidFill>
              <a:srgbClr val="0066FF"/>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6" name="Textfeld 5"/>
          <p:cNvSpPr txBox="1"/>
          <p:nvPr/>
        </p:nvSpPr>
        <p:spPr>
          <a:xfrm>
            <a:off x="7092389" y="1892681"/>
            <a:ext cx="1022966" cy="2062103"/>
          </a:xfrm>
          <a:prstGeom prst="rect">
            <a:avLst/>
          </a:prstGeom>
          <a:noFill/>
        </p:spPr>
        <p:txBody>
          <a:bodyPr wrap="square" rtlCol="0">
            <a:spAutoFit/>
          </a:bodyPr>
          <a:lstStyle/>
          <a:p>
            <a:pPr algn="l"/>
            <a:r>
              <a:rPr lang="de-DE" sz="1600" dirty="0">
                <a:latin typeface="+mn-lt"/>
              </a:rPr>
              <a:t>Geringe </a:t>
            </a:r>
            <a:r>
              <a:rPr lang="de-DE" sz="1600" dirty="0" err="1">
                <a:latin typeface="+mn-lt"/>
              </a:rPr>
              <a:t>Verände-rung</a:t>
            </a:r>
            <a:r>
              <a:rPr lang="de-DE" sz="1600" dirty="0">
                <a:latin typeface="+mn-lt"/>
              </a:rPr>
              <a:t> der jährlichen Gesamt-nieder-schlags-summe</a:t>
            </a:r>
          </a:p>
        </p:txBody>
      </p:sp>
      <p:sp>
        <p:nvSpPr>
          <p:cNvPr id="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9" name="Rechteck: abgerundete Ecken 14">
            <a:extLst>
              <a:ext uri="{FF2B5EF4-FFF2-40B4-BE49-F238E27FC236}">
                <a16:creationId xmlns:a16="http://schemas.microsoft.com/office/drawing/2014/main" id="{AF7FF5E0-FBFB-4A58-A700-A8A5A25EF834}"/>
              </a:ext>
            </a:extLst>
          </p:cNvPr>
          <p:cNvSpPr/>
          <p:nvPr/>
        </p:nvSpPr>
        <p:spPr>
          <a:xfrm>
            <a:off x="7047867" y="1865820"/>
            <a:ext cx="1067488" cy="2088963"/>
          </a:xfrm>
          <a:prstGeom prst="roundRect">
            <a:avLst/>
          </a:prstGeom>
          <a:noFill/>
          <a:ln>
            <a:solidFill>
              <a:srgbClr val="0066F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0" name="Textfeld 9">
            <a:extLst>
              <a:ext uri="{FF2B5EF4-FFF2-40B4-BE49-F238E27FC236}">
                <a16:creationId xmlns:a16="http://schemas.microsoft.com/office/drawing/2014/main" id="{D02677AF-90E4-4E8A-8658-C1840C2D6722}"/>
              </a:ext>
            </a:extLst>
          </p:cNvPr>
          <p:cNvSpPr txBox="1"/>
          <p:nvPr/>
        </p:nvSpPr>
        <p:spPr>
          <a:xfrm>
            <a:off x="6579782" y="4318309"/>
            <a:ext cx="369948" cy="215444"/>
          </a:xfrm>
          <a:prstGeom prst="rect">
            <a:avLst/>
          </a:prstGeom>
          <a:noFill/>
        </p:spPr>
        <p:txBody>
          <a:bodyPr wrap="square" rtlCol="0">
            <a:spAutoFit/>
          </a:bodyPr>
          <a:lstStyle/>
          <a:p>
            <a:r>
              <a:rPr lang="de-DE" sz="800" dirty="0">
                <a:latin typeface="+mn-lt"/>
              </a:rPr>
              <a:t>(37)</a:t>
            </a:r>
          </a:p>
        </p:txBody>
      </p:sp>
    </p:spTree>
    <p:extLst>
      <p:ext uri="{BB962C8B-B14F-4D97-AF65-F5344CB8AC3E}">
        <p14:creationId xmlns:p14="http://schemas.microsoft.com/office/powerpoint/2010/main" val="2482864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6654F59B-38E1-43F4-BF53-B08D2B132286}"/>
              </a:ext>
            </a:extLst>
          </p:cNvPr>
          <p:cNvSpPr>
            <a:spLocks noGrp="1"/>
          </p:cNvSpPr>
          <p:nvPr>
            <p:ph type="body" sz="quarter" idx="14"/>
          </p:nvPr>
        </p:nvSpPr>
        <p:spPr>
          <a:xfrm>
            <a:off x="971550" y="497156"/>
            <a:ext cx="6576733" cy="342900"/>
          </a:xfrm>
        </p:spPr>
        <p:txBody>
          <a:bodyPr/>
          <a:lstStyle/>
          <a:p>
            <a:r>
              <a:rPr lang="de-DE" sz="2600" dirty="0">
                <a:solidFill>
                  <a:srgbClr val="0070C0"/>
                </a:solidFill>
                <a:latin typeface="+mj-lt"/>
              </a:rPr>
              <a:t>Projektion Winter</a:t>
            </a:r>
          </a:p>
        </p:txBody>
      </p:sp>
      <p:sp>
        <p:nvSpPr>
          <p:cNvPr id="12" name="Textfeld 11"/>
          <p:cNvSpPr txBox="1"/>
          <p:nvPr/>
        </p:nvSpPr>
        <p:spPr>
          <a:xfrm>
            <a:off x="4922227" y="819907"/>
            <a:ext cx="1302727" cy="384721"/>
          </a:xfrm>
          <a:prstGeom prst="rect">
            <a:avLst/>
          </a:prstGeom>
          <a:noFill/>
        </p:spPr>
        <p:txBody>
          <a:bodyPr wrap="square" rtlCol="0">
            <a:spAutoFit/>
          </a:bodyPr>
          <a:lstStyle/>
          <a:p>
            <a:pPr algn="l"/>
            <a:r>
              <a:rPr lang="de-DE" sz="1900" dirty="0">
                <a:latin typeface="+mn-lt"/>
              </a:rPr>
              <a:t>2070-2100</a:t>
            </a:r>
          </a:p>
        </p:txBody>
      </p:sp>
      <p:sp>
        <p:nvSpPr>
          <p:cNvPr id="13" name="Textfeld 12"/>
          <p:cNvSpPr txBox="1"/>
          <p:nvPr/>
        </p:nvSpPr>
        <p:spPr>
          <a:xfrm>
            <a:off x="4922227" y="4244988"/>
            <a:ext cx="1302727" cy="446276"/>
          </a:xfrm>
          <a:prstGeom prst="rect">
            <a:avLst/>
          </a:prstGeom>
          <a:noFill/>
        </p:spPr>
        <p:txBody>
          <a:bodyPr wrap="square" rtlCol="0">
            <a:spAutoFit/>
          </a:bodyPr>
          <a:lstStyle/>
          <a:p>
            <a:pPr algn="l"/>
            <a:endParaRPr lang="de-DE" sz="2300" dirty="0">
              <a:latin typeface="+mn-lt"/>
            </a:endParaRPr>
          </a:p>
        </p:txBody>
      </p:sp>
      <p:sp>
        <p:nvSpPr>
          <p:cNvPr id="14" name="Textfeld 13"/>
          <p:cNvSpPr txBox="1"/>
          <p:nvPr/>
        </p:nvSpPr>
        <p:spPr>
          <a:xfrm>
            <a:off x="1666963" y="819907"/>
            <a:ext cx="1384795" cy="384721"/>
          </a:xfrm>
          <a:prstGeom prst="rect">
            <a:avLst/>
          </a:prstGeom>
          <a:noFill/>
        </p:spPr>
        <p:txBody>
          <a:bodyPr wrap="square" rtlCol="0">
            <a:spAutoFit/>
          </a:bodyPr>
          <a:lstStyle/>
          <a:p>
            <a:pPr algn="l"/>
            <a:r>
              <a:rPr lang="de-DE" sz="1900" dirty="0">
                <a:latin typeface="+mn-lt"/>
              </a:rPr>
              <a:t>2030-2060</a:t>
            </a:r>
          </a:p>
        </p:txBody>
      </p:sp>
      <p:sp>
        <p:nvSpPr>
          <p:cNvPr id="15" name="Textfeld 14"/>
          <p:cNvSpPr txBox="1"/>
          <p:nvPr/>
        </p:nvSpPr>
        <p:spPr>
          <a:xfrm>
            <a:off x="485834" y="1702783"/>
            <a:ext cx="932905" cy="830997"/>
          </a:xfrm>
          <a:prstGeom prst="rect">
            <a:avLst/>
          </a:prstGeom>
          <a:noFill/>
        </p:spPr>
        <p:txBody>
          <a:bodyPr wrap="square" rtlCol="0">
            <a:spAutoFit/>
          </a:bodyPr>
          <a:lstStyle/>
          <a:p>
            <a:pPr algn="l"/>
            <a:r>
              <a:rPr lang="de-DE" sz="1600" dirty="0">
                <a:solidFill>
                  <a:srgbClr val="00B050"/>
                </a:solidFill>
                <a:latin typeface="+mn-lt"/>
              </a:rPr>
              <a:t>Szenario</a:t>
            </a:r>
            <a:br>
              <a:rPr lang="de-DE" sz="1600" dirty="0">
                <a:solidFill>
                  <a:srgbClr val="00B050"/>
                </a:solidFill>
                <a:latin typeface="+mn-lt"/>
              </a:rPr>
            </a:br>
            <a:r>
              <a:rPr lang="de-DE" sz="1600" dirty="0">
                <a:solidFill>
                  <a:srgbClr val="00B050"/>
                </a:solidFill>
                <a:latin typeface="+mn-lt"/>
              </a:rPr>
              <a:t>„Klima-schutz“</a:t>
            </a:r>
          </a:p>
        </p:txBody>
      </p:sp>
      <p:sp>
        <p:nvSpPr>
          <p:cNvPr id="16"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374" y="1233471"/>
            <a:ext cx="1542874" cy="1769623"/>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7045" y="1206316"/>
            <a:ext cx="1533089" cy="1823932"/>
          </a:xfrm>
          <a:prstGeom prst="rect">
            <a:avLst/>
          </a:prstGeom>
        </p:spPr>
      </p:pic>
      <p:sp>
        <p:nvSpPr>
          <p:cNvPr id="17" name="Textfeld 16"/>
          <p:cNvSpPr txBox="1"/>
          <p:nvPr/>
        </p:nvSpPr>
        <p:spPr>
          <a:xfrm>
            <a:off x="485834" y="3523620"/>
            <a:ext cx="1121956" cy="1077218"/>
          </a:xfrm>
          <a:prstGeom prst="rect">
            <a:avLst/>
          </a:prstGeom>
          <a:noFill/>
        </p:spPr>
        <p:txBody>
          <a:bodyPr wrap="square" rtlCol="0">
            <a:spAutoFit/>
          </a:bodyPr>
          <a:lstStyle/>
          <a:p>
            <a:pPr algn="l"/>
            <a:r>
              <a:rPr lang="de-DE" sz="1600" dirty="0">
                <a:solidFill>
                  <a:srgbClr val="FF0000"/>
                </a:solidFill>
                <a:latin typeface="+mn-lt"/>
              </a:rPr>
              <a:t>Szenario „Weiter wie </a:t>
            </a:r>
            <a:br>
              <a:rPr lang="de-DE" sz="1600" dirty="0">
                <a:solidFill>
                  <a:srgbClr val="FF0000"/>
                </a:solidFill>
                <a:latin typeface="+mn-lt"/>
              </a:rPr>
            </a:br>
            <a:r>
              <a:rPr lang="de-DE" sz="1600" dirty="0">
                <a:solidFill>
                  <a:srgbClr val="FF0000"/>
                </a:solidFill>
                <a:latin typeface="+mn-lt"/>
              </a:rPr>
              <a:t>bisher“</a:t>
            </a:r>
          </a:p>
        </p:txBody>
      </p:sp>
      <p:pic>
        <p:nvPicPr>
          <p:cNvPr id="6" name="Grafi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0215" y="3157031"/>
            <a:ext cx="1503033" cy="1730179"/>
          </a:xfrm>
          <a:prstGeom prst="rect">
            <a:avLst/>
          </a:prstGeom>
        </p:spPr>
      </p:pic>
      <p:pic>
        <p:nvPicPr>
          <p:cNvPr id="9" name="Grafik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7045" y="3157031"/>
            <a:ext cx="1549832" cy="1813841"/>
          </a:xfrm>
          <a:prstGeom prst="rect">
            <a:avLst/>
          </a:prstGeom>
        </p:spPr>
      </p:pic>
      <p:pic>
        <p:nvPicPr>
          <p:cNvPr id="18" name="Grafik 17"/>
          <p:cNvPicPr>
            <a:picLocks noChangeAspect="1"/>
          </p:cNvPicPr>
          <p:nvPr/>
        </p:nvPicPr>
        <p:blipFill>
          <a:blip r:embed="rId7"/>
          <a:stretch>
            <a:fillRect/>
          </a:stretch>
        </p:blipFill>
        <p:spPr>
          <a:xfrm>
            <a:off x="7527301" y="948060"/>
            <a:ext cx="539597" cy="3777177"/>
          </a:xfrm>
          <a:prstGeom prst="rect">
            <a:avLst/>
          </a:prstGeom>
        </p:spPr>
      </p:pic>
      <p:pic>
        <p:nvPicPr>
          <p:cNvPr id="20" name="Grafik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5815" y="2207558"/>
            <a:ext cx="728831" cy="743017"/>
          </a:xfrm>
          <a:prstGeom prst="rect">
            <a:avLst/>
          </a:prstGeom>
        </p:spPr>
      </p:pic>
      <p:pic>
        <p:nvPicPr>
          <p:cNvPr id="21" name="Grafik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00054" y="4154755"/>
            <a:ext cx="728831" cy="743017"/>
          </a:xfrm>
          <a:prstGeom prst="rect">
            <a:avLst/>
          </a:prstGeom>
        </p:spPr>
      </p:pic>
      <p:pic>
        <p:nvPicPr>
          <p:cNvPr id="22" name="Grafik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81798" y="4077773"/>
            <a:ext cx="728831" cy="743017"/>
          </a:xfrm>
          <a:prstGeom prst="rect">
            <a:avLst/>
          </a:prstGeom>
        </p:spPr>
      </p:pic>
      <p:pic>
        <p:nvPicPr>
          <p:cNvPr id="23" name="Grafik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4703" y="2189269"/>
            <a:ext cx="728831" cy="743017"/>
          </a:xfrm>
          <a:prstGeom prst="rect">
            <a:avLst/>
          </a:prstGeom>
        </p:spPr>
      </p:pic>
      <p:sp>
        <p:nvSpPr>
          <p:cNvPr id="24" name="Textfeld 23"/>
          <p:cNvSpPr txBox="1"/>
          <p:nvPr/>
        </p:nvSpPr>
        <p:spPr>
          <a:xfrm>
            <a:off x="3017464" y="1949005"/>
            <a:ext cx="1233439" cy="338554"/>
          </a:xfrm>
          <a:prstGeom prst="rect">
            <a:avLst/>
          </a:prstGeom>
          <a:noFill/>
        </p:spPr>
        <p:txBody>
          <a:bodyPr wrap="square" rtlCol="0">
            <a:spAutoFit/>
          </a:bodyPr>
          <a:lstStyle/>
          <a:p>
            <a:pPr algn="l"/>
            <a:r>
              <a:rPr lang="de-DE" sz="1600" dirty="0">
                <a:latin typeface="+mn-lt"/>
              </a:rPr>
              <a:t>-5 bis +20 %</a:t>
            </a:r>
          </a:p>
        </p:txBody>
      </p:sp>
      <p:sp>
        <p:nvSpPr>
          <p:cNvPr id="25" name="Textfeld 24"/>
          <p:cNvSpPr txBox="1"/>
          <p:nvPr/>
        </p:nvSpPr>
        <p:spPr>
          <a:xfrm>
            <a:off x="6272134" y="3852843"/>
            <a:ext cx="1193259" cy="338554"/>
          </a:xfrm>
          <a:prstGeom prst="rect">
            <a:avLst/>
          </a:prstGeom>
          <a:noFill/>
        </p:spPr>
        <p:txBody>
          <a:bodyPr wrap="square" rtlCol="0">
            <a:spAutoFit/>
          </a:bodyPr>
          <a:lstStyle/>
          <a:p>
            <a:pPr algn="l"/>
            <a:r>
              <a:rPr lang="de-DE" sz="1600" dirty="0">
                <a:latin typeface="+mn-lt"/>
              </a:rPr>
              <a:t>-5 bis +30 %</a:t>
            </a:r>
          </a:p>
        </p:txBody>
      </p:sp>
      <p:sp>
        <p:nvSpPr>
          <p:cNvPr id="26" name="Textfeld 25"/>
          <p:cNvSpPr txBox="1"/>
          <p:nvPr/>
        </p:nvSpPr>
        <p:spPr>
          <a:xfrm>
            <a:off x="2988201" y="3852843"/>
            <a:ext cx="1287517" cy="338554"/>
          </a:xfrm>
          <a:prstGeom prst="rect">
            <a:avLst/>
          </a:prstGeom>
          <a:noFill/>
        </p:spPr>
        <p:txBody>
          <a:bodyPr wrap="square" rtlCol="0">
            <a:spAutoFit/>
          </a:bodyPr>
          <a:lstStyle/>
          <a:p>
            <a:pPr algn="l"/>
            <a:r>
              <a:rPr lang="de-DE" sz="1600" dirty="0">
                <a:latin typeface="+mn-lt"/>
              </a:rPr>
              <a:t>+5 bis +20 %</a:t>
            </a:r>
          </a:p>
        </p:txBody>
      </p:sp>
      <p:sp>
        <p:nvSpPr>
          <p:cNvPr id="27" name="Textfeld 26"/>
          <p:cNvSpPr txBox="1"/>
          <p:nvPr/>
        </p:nvSpPr>
        <p:spPr>
          <a:xfrm>
            <a:off x="6334042" y="1949005"/>
            <a:ext cx="1193259" cy="338554"/>
          </a:xfrm>
          <a:prstGeom prst="rect">
            <a:avLst/>
          </a:prstGeom>
          <a:noFill/>
        </p:spPr>
        <p:txBody>
          <a:bodyPr wrap="square" rtlCol="0">
            <a:spAutoFit/>
          </a:bodyPr>
          <a:lstStyle/>
          <a:p>
            <a:pPr algn="l"/>
            <a:r>
              <a:rPr lang="de-DE" sz="1600" dirty="0">
                <a:latin typeface="+mn-lt"/>
              </a:rPr>
              <a:t>-5 bis +10 %</a:t>
            </a:r>
          </a:p>
        </p:txBody>
      </p:sp>
      <p:sp>
        <p:nvSpPr>
          <p:cNvPr id="29" name="Textfeld 28">
            <a:extLst>
              <a:ext uri="{FF2B5EF4-FFF2-40B4-BE49-F238E27FC236}">
                <a16:creationId xmlns:a16="http://schemas.microsoft.com/office/drawing/2014/main" id="{7418820F-216D-44F8-8B77-966BDB05DBC1}"/>
              </a:ext>
            </a:extLst>
          </p:cNvPr>
          <p:cNvSpPr txBox="1"/>
          <p:nvPr/>
        </p:nvSpPr>
        <p:spPr>
          <a:xfrm>
            <a:off x="8165638" y="4954999"/>
            <a:ext cx="369948" cy="215444"/>
          </a:xfrm>
          <a:prstGeom prst="rect">
            <a:avLst/>
          </a:prstGeom>
          <a:noFill/>
        </p:spPr>
        <p:txBody>
          <a:bodyPr wrap="square" rtlCol="0">
            <a:spAutoFit/>
          </a:bodyPr>
          <a:lstStyle/>
          <a:p>
            <a:r>
              <a:rPr lang="de-DE" sz="800" dirty="0">
                <a:latin typeface="+mn-lt"/>
              </a:rPr>
              <a:t>(38)</a:t>
            </a:r>
          </a:p>
        </p:txBody>
      </p:sp>
      <p:sp>
        <p:nvSpPr>
          <p:cNvPr id="28" name="Rechteck: abgerundete Ecken 27">
            <a:extLst>
              <a:ext uri="{FF2B5EF4-FFF2-40B4-BE49-F238E27FC236}">
                <a16:creationId xmlns:a16="http://schemas.microsoft.com/office/drawing/2014/main" id="{A0213C5D-0673-4B6B-9C7C-C5A3076472B6}"/>
              </a:ext>
            </a:extLst>
          </p:cNvPr>
          <p:cNvSpPr/>
          <p:nvPr/>
        </p:nvSpPr>
        <p:spPr>
          <a:xfrm>
            <a:off x="4389601" y="342917"/>
            <a:ext cx="2721257" cy="424629"/>
          </a:xfrm>
          <a:prstGeom prst="roundRect">
            <a:avLst/>
          </a:prstGeom>
          <a:ln>
            <a:solidFill>
              <a:srgbClr val="0066FF"/>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0" name="Textfeld 29">
            <a:extLst>
              <a:ext uri="{FF2B5EF4-FFF2-40B4-BE49-F238E27FC236}">
                <a16:creationId xmlns:a16="http://schemas.microsoft.com/office/drawing/2014/main" id="{5B501049-758B-47D3-98B0-DD98F5753B2D}"/>
              </a:ext>
            </a:extLst>
          </p:cNvPr>
          <p:cNvSpPr txBox="1"/>
          <p:nvPr/>
        </p:nvSpPr>
        <p:spPr>
          <a:xfrm>
            <a:off x="4475955" y="389152"/>
            <a:ext cx="2721257" cy="338554"/>
          </a:xfrm>
          <a:prstGeom prst="rect">
            <a:avLst/>
          </a:prstGeom>
          <a:noFill/>
        </p:spPr>
        <p:txBody>
          <a:bodyPr wrap="square" rtlCol="0">
            <a:spAutoFit/>
          </a:bodyPr>
          <a:lstStyle/>
          <a:p>
            <a:r>
              <a:rPr lang="de-DE" sz="1600" b="1" dirty="0">
                <a:solidFill>
                  <a:srgbClr val="0066FF"/>
                </a:solidFill>
                <a:latin typeface="+mn-lt"/>
              </a:rPr>
              <a:t>Zunehmende Niederschläge</a:t>
            </a:r>
          </a:p>
        </p:txBody>
      </p:sp>
      <p:sp>
        <p:nvSpPr>
          <p:cNvPr id="31" name="Textfeld 30">
            <a:extLst>
              <a:ext uri="{FF2B5EF4-FFF2-40B4-BE49-F238E27FC236}">
                <a16:creationId xmlns:a16="http://schemas.microsoft.com/office/drawing/2014/main" id="{B91439FD-0DD7-40EE-A43B-2F63B1BC9D98}"/>
              </a:ext>
            </a:extLst>
          </p:cNvPr>
          <p:cNvSpPr txBox="1"/>
          <p:nvPr/>
        </p:nvSpPr>
        <p:spPr>
          <a:xfrm>
            <a:off x="7180188" y="4698307"/>
            <a:ext cx="1170424" cy="461665"/>
          </a:xfrm>
          <a:prstGeom prst="rect">
            <a:avLst/>
          </a:prstGeom>
          <a:noFill/>
        </p:spPr>
        <p:txBody>
          <a:bodyPr wrap="square" rtlCol="0">
            <a:spAutoFit/>
          </a:bodyPr>
          <a:lstStyle/>
          <a:p>
            <a:pPr algn="ctr"/>
            <a:r>
              <a:rPr lang="de-DE" sz="800" dirty="0">
                <a:latin typeface="+mn-lt"/>
              </a:rPr>
              <a:t>Abweichung vom langjährigen Mittel 1970-2000 [%]</a:t>
            </a:r>
          </a:p>
        </p:txBody>
      </p:sp>
    </p:spTree>
    <p:extLst>
      <p:ext uri="{BB962C8B-B14F-4D97-AF65-F5344CB8AC3E}">
        <p14:creationId xmlns:p14="http://schemas.microsoft.com/office/powerpoint/2010/main" val="367510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7" grpId="0"/>
      <p:bldP spid="28" grpId="0" animBg="1"/>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hteck: abgerundete Ecken 28">
            <a:extLst>
              <a:ext uri="{FF2B5EF4-FFF2-40B4-BE49-F238E27FC236}">
                <a16:creationId xmlns:a16="http://schemas.microsoft.com/office/drawing/2014/main" id="{AFA7DA9D-F3CE-4FDC-A477-4DD1EF37B746}"/>
              </a:ext>
            </a:extLst>
          </p:cNvPr>
          <p:cNvSpPr/>
          <p:nvPr/>
        </p:nvSpPr>
        <p:spPr>
          <a:xfrm>
            <a:off x="4389601" y="342917"/>
            <a:ext cx="2721257" cy="424629"/>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 name="Textplatzhalter 1">
            <a:extLst>
              <a:ext uri="{FF2B5EF4-FFF2-40B4-BE49-F238E27FC236}">
                <a16:creationId xmlns:a16="http://schemas.microsoft.com/office/drawing/2014/main" id="{6654F59B-38E1-43F4-BF53-B08D2B132286}"/>
              </a:ext>
            </a:extLst>
          </p:cNvPr>
          <p:cNvSpPr>
            <a:spLocks noGrp="1"/>
          </p:cNvSpPr>
          <p:nvPr>
            <p:ph type="body" sz="quarter" idx="14"/>
          </p:nvPr>
        </p:nvSpPr>
        <p:spPr>
          <a:xfrm>
            <a:off x="971550" y="497156"/>
            <a:ext cx="6576733" cy="342900"/>
          </a:xfrm>
        </p:spPr>
        <p:txBody>
          <a:bodyPr/>
          <a:lstStyle/>
          <a:p>
            <a:r>
              <a:rPr lang="de-DE" sz="2600" dirty="0">
                <a:solidFill>
                  <a:srgbClr val="C00000"/>
                </a:solidFill>
                <a:latin typeface="+mj-lt"/>
              </a:rPr>
              <a:t>Projektion Sommer</a:t>
            </a:r>
          </a:p>
        </p:txBody>
      </p:sp>
      <p:sp>
        <p:nvSpPr>
          <p:cNvPr id="11" name="Textfeld 10"/>
          <p:cNvSpPr txBox="1"/>
          <p:nvPr/>
        </p:nvSpPr>
        <p:spPr>
          <a:xfrm>
            <a:off x="2994969" y="1904344"/>
            <a:ext cx="1298501" cy="338554"/>
          </a:xfrm>
          <a:prstGeom prst="rect">
            <a:avLst/>
          </a:prstGeom>
          <a:noFill/>
        </p:spPr>
        <p:txBody>
          <a:bodyPr wrap="square" rtlCol="0">
            <a:spAutoFit/>
          </a:bodyPr>
          <a:lstStyle/>
          <a:p>
            <a:pPr algn="l"/>
            <a:r>
              <a:rPr lang="de-DE" sz="1600" dirty="0">
                <a:latin typeface="+mn-lt"/>
              </a:rPr>
              <a:t>-5 bis +5 %</a:t>
            </a:r>
          </a:p>
        </p:txBody>
      </p:sp>
      <p:sp>
        <p:nvSpPr>
          <p:cNvPr id="12" name="Textfeld 11"/>
          <p:cNvSpPr txBox="1"/>
          <p:nvPr/>
        </p:nvSpPr>
        <p:spPr>
          <a:xfrm>
            <a:off x="4743557" y="837016"/>
            <a:ext cx="1587860" cy="384721"/>
          </a:xfrm>
          <a:prstGeom prst="rect">
            <a:avLst/>
          </a:prstGeom>
          <a:noFill/>
        </p:spPr>
        <p:txBody>
          <a:bodyPr wrap="square" rtlCol="0">
            <a:spAutoFit/>
          </a:bodyPr>
          <a:lstStyle/>
          <a:p>
            <a:pPr algn="l"/>
            <a:r>
              <a:rPr lang="de-DE" sz="1900" dirty="0">
                <a:latin typeface="+mn-lt"/>
              </a:rPr>
              <a:t>2070-2100</a:t>
            </a:r>
          </a:p>
        </p:txBody>
      </p:sp>
      <p:sp>
        <p:nvSpPr>
          <p:cNvPr id="14" name="Textfeld 13"/>
          <p:cNvSpPr txBox="1"/>
          <p:nvPr/>
        </p:nvSpPr>
        <p:spPr>
          <a:xfrm>
            <a:off x="1607790" y="846714"/>
            <a:ext cx="1666143" cy="384721"/>
          </a:xfrm>
          <a:prstGeom prst="rect">
            <a:avLst/>
          </a:prstGeom>
          <a:noFill/>
        </p:spPr>
        <p:txBody>
          <a:bodyPr wrap="square" rtlCol="0">
            <a:spAutoFit/>
          </a:bodyPr>
          <a:lstStyle/>
          <a:p>
            <a:pPr algn="l"/>
            <a:r>
              <a:rPr lang="de-DE" sz="1900" dirty="0">
                <a:latin typeface="+mn-lt"/>
              </a:rPr>
              <a:t>2030-2060</a:t>
            </a:r>
          </a:p>
        </p:txBody>
      </p:sp>
      <p:sp>
        <p:nvSpPr>
          <p:cNvPr id="15" name="Textfeld 14"/>
          <p:cNvSpPr txBox="1"/>
          <p:nvPr/>
        </p:nvSpPr>
        <p:spPr>
          <a:xfrm>
            <a:off x="6197340" y="1995019"/>
            <a:ext cx="1724078" cy="338554"/>
          </a:xfrm>
          <a:prstGeom prst="rect">
            <a:avLst/>
          </a:prstGeom>
          <a:noFill/>
        </p:spPr>
        <p:txBody>
          <a:bodyPr wrap="square" rtlCol="0">
            <a:spAutoFit/>
          </a:bodyPr>
          <a:lstStyle/>
          <a:p>
            <a:pPr algn="l"/>
            <a:r>
              <a:rPr lang="de-DE" sz="1600" dirty="0">
                <a:latin typeface="+mn-lt"/>
              </a:rPr>
              <a:t>-10 bis +5 %</a:t>
            </a:r>
          </a:p>
        </p:txBody>
      </p:sp>
      <p:sp>
        <p:nvSpPr>
          <p:cNvPr id="16"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7" name="Textfeld 16"/>
          <p:cNvSpPr txBox="1"/>
          <p:nvPr/>
        </p:nvSpPr>
        <p:spPr>
          <a:xfrm>
            <a:off x="485834" y="1757647"/>
            <a:ext cx="932905" cy="830997"/>
          </a:xfrm>
          <a:prstGeom prst="rect">
            <a:avLst/>
          </a:prstGeom>
          <a:noFill/>
        </p:spPr>
        <p:txBody>
          <a:bodyPr wrap="square" rtlCol="0">
            <a:spAutoFit/>
          </a:bodyPr>
          <a:lstStyle/>
          <a:p>
            <a:pPr algn="l"/>
            <a:r>
              <a:rPr lang="de-DE" sz="1600" dirty="0">
                <a:solidFill>
                  <a:srgbClr val="00B050"/>
                </a:solidFill>
                <a:latin typeface="+mn-lt"/>
              </a:rPr>
              <a:t>Szenario</a:t>
            </a:r>
            <a:br>
              <a:rPr lang="de-DE" sz="1600" dirty="0">
                <a:solidFill>
                  <a:srgbClr val="00B050"/>
                </a:solidFill>
                <a:latin typeface="+mn-lt"/>
              </a:rPr>
            </a:br>
            <a:r>
              <a:rPr lang="de-DE" sz="1600" dirty="0">
                <a:solidFill>
                  <a:srgbClr val="00B050"/>
                </a:solidFill>
                <a:latin typeface="+mn-lt"/>
              </a:rPr>
              <a:t>„Klima-schutz“</a:t>
            </a:r>
          </a:p>
        </p:txBody>
      </p:sp>
      <p:sp>
        <p:nvSpPr>
          <p:cNvPr id="18" name="Textfeld 17"/>
          <p:cNvSpPr txBox="1"/>
          <p:nvPr/>
        </p:nvSpPr>
        <p:spPr>
          <a:xfrm>
            <a:off x="485834" y="3605916"/>
            <a:ext cx="1121956" cy="1077218"/>
          </a:xfrm>
          <a:prstGeom prst="rect">
            <a:avLst/>
          </a:prstGeom>
          <a:noFill/>
        </p:spPr>
        <p:txBody>
          <a:bodyPr wrap="square" rtlCol="0">
            <a:spAutoFit/>
          </a:bodyPr>
          <a:lstStyle/>
          <a:p>
            <a:pPr algn="l"/>
            <a:r>
              <a:rPr lang="de-DE" sz="1600" dirty="0">
                <a:solidFill>
                  <a:srgbClr val="FF0000"/>
                </a:solidFill>
                <a:latin typeface="+mn-lt"/>
              </a:rPr>
              <a:t>Szenario „Weiter wie </a:t>
            </a:r>
            <a:br>
              <a:rPr lang="de-DE" sz="1600" dirty="0">
                <a:solidFill>
                  <a:srgbClr val="FF0000"/>
                </a:solidFill>
                <a:latin typeface="+mn-lt"/>
              </a:rPr>
            </a:br>
            <a:r>
              <a:rPr lang="de-DE" sz="1600" dirty="0">
                <a:solidFill>
                  <a:srgbClr val="FF0000"/>
                </a:solidFill>
                <a:latin typeface="+mn-lt"/>
              </a:rPr>
              <a:t>bisher“</a:t>
            </a:r>
          </a:p>
        </p:txBody>
      </p:sp>
      <p:pic>
        <p:nvPicPr>
          <p:cNvPr id="5" name="Grafik 4"/>
          <p:cNvPicPr>
            <a:picLocks noChangeAspect="1"/>
          </p:cNvPicPr>
          <p:nvPr/>
        </p:nvPicPr>
        <p:blipFill>
          <a:blip r:embed="rId3"/>
          <a:stretch>
            <a:fillRect/>
          </a:stretch>
        </p:blipFill>
        <p:spPr>
          <a:xfrm>
            <a:off x="1511660" y="1221737"/>
            <a:ext cx="1493079" cy="1694070"/>
          </a:xfrm>
          <a:prstGeom prst="rect">
            <a:avLst/>
          </a:prstGeom>
        </p:spPr>
      </p:pic>
      <p:pic>
        <p:nvPicPr>
          <p:cNvPr id="6" name="Grafik 5"/>
          <p:cNvPicPr>
            <a:picLocks noChangeAspect="1"/>
          </p:cNvPicPr>
          <p:nvPr/>
        </p:nvPicPr>
        <p:blipFill rotWithShape="1">
          <a:blip r:embed="rId4"/>
          <a:srcRect t="2260" r="2971"/>
          <a:stretch/>
        </p:blipFill>
        <p:spPr>
          <a:xfrm>
            <a:off x="4712152" y="1200671"/>
            <a:ext cx="1478005" cy="1736202"/>
          </a:xfrm>
          <a:prstGeom prst="rect">
            <a:avLst/>
          </a:prstGeom>
        </p:spPr>
      </p:pic>
      <p:pic>
        <p:nvPicPr>
          <p:cNvPr id="7" name="Grafik 6"/>
          <p:cNvPicPr>
            <a:picLocks noChangeAspect="1"/>
          </p:cNvPicPr>
          <p:nvPr/>
        </p:nvPicPr>
        <p:blipFill>
          <a:blip r:embed="rId5"/>
          <a:stretch>
            <a:fillRect/>
          </a:stretch>
        </p:blipFill>
        <p:spPr>
          <a:xfrm>
            <a:off x="1504681" y="3297489"/>
            <a:ext cx="1500058" cy="1694071"/>
          </a:xfrm>
          <a:prstGeom prst="rect">
            <a:avLst/>
          </a:prstGeom>
        </p:spPr>
      </p:pic>
      <p:pic>
        <p:nvPicPr>
          <p:cNvPr id="8" name="Grafik 7"/>
          <p:cNvPicPr>
            <a:picLocks noChangeAspect="1"/>
          </p:cNvPicPr>
          <p:nvPr/>
        </p:nvPicPr>
        <p:blipFill rotWithShape="1">
          <a:blip r:embed="rId6"/>
          <a:srcRect t="2945"/>
          <a:stretch/>
        </p:blipFill>
        <p:spPr>
          <a:xfrm>
            <a:off x="4712152" y="3289420"/>
            <a:ext cx="1492373" cy="1702140"/>
          </a:xfrm>
          <a:prstGeom prst="rect">
            <a:avLst/>
          </a:prstGeom>
        </p:spPr>
      </p:pic>
      <p:sp>
        <p:nvSpPr>
          <p:cNvPr id="19" name="Textfeld 18"/>
          <p:cNvSpPr txBox="1"/>
          <p:nvPr/>
        </p:nvSpPr>
        <p:spPr>
          <a:xfrm>
            <a:off x="6197340" y="3971213"/>
            <a:ext cx="1298501" cy="338554"/>
          </a:xfrm>
          <a:prstGeom prst="rect">
            <a:avLst/>
          </a:prstGeom>
          <a:noFill/>
        </p:spPr>
        <p:txBody>
          <a:bodyPr wrap="square" rtlCol="0">
            <a:spAutoFit/>
          </a:bodyPr>
          <a:lstStyle/>
          <a:p>
            <a:pPr algn="l"/>
            <a:r>
              <a:rPr lang="de-DE" sz="1600" dirty="0">
                <a:latin typeface="+mn-lt"/>
              </a:rPr>
              <a:t>-20 bis +5 %</a:t>
            </a:r>
          </a:p>
        </p:txBody>
      </p:sp>
      <p:sp>
        <p:nvSpPr>
          <p:cNvPr id="20" name="Textfeld 19"/>
          <p:cNvSpPr txBox="1"/>
          <p:nvPr/>
        </p:nvSpPr>
        <p:spPr>
          <a:xfrm>
            <a:off x="2961415" y="3971213"/>
            <a:ext cx="1298501" cy="338554"/>
          </a:xfrm>
          <a:prstGeom prst="rect">
            <a:avLst/>
          </a:prstGeom>
          <a:noFill/>
        </p:spPr>
        <p:txBody>
          <a:bodyPr wrap="square" rtlCol="0">
            <a:spAutoFit/>
          </a:bodyPr>
          <a:lstStyle/>
          <a:p>
            <a:pPr algn="l"/>
            <a:r>
              <a:rPr lang="de-DE" sz="1600" dirty="0">
                <a:latin typeface="+mn-lt"/>
              </a:rPr>
              <a:t>-10 bis +5 %</a:t>
            </a:r>
          </a:p>
        </p:txBody>
      </p:sp>
      <p:pic>
        <p:nvPicPr>
          <p:cNvPr id="22" name="Grafik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59" y="2125261"/>
            <a:ext cx="728831" cy="743017"/>
          </a:xfrm>
          <a:prstGeom prst="rect">
            <a:avLst/>
          </a:prstGeom>
        </p:spPr>
      </p:pic>
      <p:pic>
        <p:nvPicPr>
          <p:cNvPr id="23" name="Grafik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1572" y="4190416"/>
            <a:ext cx="728831" cy="743017"/>
          </a:xfrm>
          <a:prstGeom prst="rect">
            <a:avLst/>
          </a:prstGeom>
        </p:spPr>
      </p:pic>
      <p:pic>
        <p:nvPicPr>
          <p:cNvPr id="24" name="Grafik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6229" y="4191545"/>
            <a:ext cx="728831" cy="743017"/>
          </a:xfrm>
          <a:prstGeom prst="rect">
            <a:avLst/>
          </a:prstGeom>
        </p:spPr>
      </p:pic>
      <p:pic>
        <p:nvPicPr>
          <p:cNvPr id="25" name="Grafik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9960" y="2123862"/>
            <a:ext cx="728831" cy="743017"/>
          </a:xfrm>
          <a:prstGeom prst="rect">
            <a:avLst/>
          </a:prstGeom>
        </p:spPr>
      </p:pic>
      <p:sp>
        <p:nvSpPr>
          <p:cNvPr id="27" name="Textfeld 26">
            <a:extLst>
              <a:ext uri="{FF2B5EF4-FFF2-40B4-BE49-F238E27FC236}">
                <a16:creationId xmlns:a16="http://schemas.microsoft.com/office/drawing/2014/main" id="{EB0B5FC9-9AF8-4CAF-B0D0-B5837F258BF1}"/>
              </a:ext>
            </a:extLst>
          </p:cNvPr>
          <p:cNvSpPr txBox="1"/>
          <p:nvPr/>
        </p:nvSpPr>
        <p:spPr>
          <a:xfrm>
            <a:off x="8147649" y="4933433"/>
            <a:ext cx="369948" cy="215444"/>
          </a:xfrm>
          <a:prstGeom prst="rect">
            <a:avLst/>
          </a:prstGeom>
          <a:noFill/>
        </p:spPr>
        <p:txBody>
          <a:bodyPr wrap="square" rtlCol="0">
            <a:spAutoFit/>
          </a:bodyPr>
          <a:lstStyle/>
          <a:p>
            <a:r>
              <a:rPr lang="de-DE" sz="800" dirty="0">
                <a:latin typeface="+mn-lt"/>
              </a:rPr>
              <a:t>(39)</a:t>
            </a:r>
          </a:p>
        </p:txBody>
      </p:sp>
      <p:sp>
        <p:nvSpPr>
          <p:cNvPr id="28" name="Textfeld 27">
            <a:extLst>
              <a:ext uri="{FF2B5EF4-FFF2-40B4-BE49-F238E27FC236}">
                <a16:creationId xmlns:a16="http://schemas.microsoft.com/office/drawing/2014/main" id="{5959F75C-891C-4849-AF5F-ECF7D7E16516}"/>
              </a:ext>
            </a:extLst>
          </p:cNvPr>
          <p:cNvSpPr txBox="1"/>
          <p:nvPr/>
        </p:nvSpPr>
        <p:spPr>
          <a:xfrm>
            <a:off x="4475955" y="381778"/>
            <a:ext cx="2743379" cy="338554"/>
          </a:xfrm>
          <a:prstGeom prst="rect">
            <a:avLst/>
          </a:prstGeom>
          <a:noFill/>
          <a:ln>
            <a:noFill/>
          </a:ln>
        </p:spPr>
        <p:txBody>
          <a:bodyPr wrap="square" rtlCol="0">
            <a:spAutoFit/>
          </a:bodyPr>
          <a:lstStyle/>
          <a:p>
            <a:r>
              <a:rPr lang="de-DE" sz="1600" b="1" dirty="0">
                <a:solidFill>
                  <a:srgbClr val="C00000"/>
                </a:solidFill>
                <a:latin typeface="+mn-lt"/>
              </a:rPr>
              <a:t>Abnehmende Niederschläge</a:t>
            </a:r>
          </a:p>
        </p:txBody>
      </p:sp>
      <p:pic>
        <p:nvPicPr>
          <p:cNvPr id="30" name="Grafik 29">
            <a:extLst>
              <a:ext uri="{FF2B5EF4-FFF2-40B4-BE49-F238E27FC236}">
                <a16:creationId xmlns:a16="http://schemas.microsoft.com/office/drawing/2014/main" id="{A1308809-FEAD-4307-8D37-93AE62857B83}"/>
              </a:ext>
            </a:extLst>
          </p:cNvPr>
          <p:cNvPicPr>
            <a:picLocks noChangeAspect="1"/>
          </p:cNvPicPr>
          <p:nvPr/>
        </p:nvPicPr>
        <p:blipFill>
          <a:blip r:embed="rId8"/>
          <a:stretch>
            <a:fillRect/>
          </a:stretch>
        </p:blipFill>
        <p:spPr>
          <a:xfrm>
            <a:off x="7527301" y="948060"/>
            <a:ext cx="539597" cy="3777177"/>
          </a:xfrm>
          <a:prstGeom prst="rect">
            <a:avLst/>
          </a:prstGeom>
        </p:spPr>
      </p:pic>
      <p:sp>
        <p:nvSpPr>
          <p:cNvPr id="32" name="Textfeld 31">
            <a:extLst>
              <a:ext uri="{FF2B5EF4-FFF2-40B4-BE49-F238E27FC236}">
                <a16:creationId xmlns:a16="http://schemas.microsoft.com/office/drawing/2014/main" id="{AA759FB7-663D-4E2B-A270-1D607B4D61BF}"/>
              </a:ext>
            </a:extLst>
          </p:cNvPr>
          <p:cNvSpPr txBox="1"/>
          <p:nvPr/>
        </p:nvSpPr>
        <p:spPr>
          <a:xfrm>
            <a:off x="7180188" y="4698307"/>
            <a:ext cx="1170424" cy="461665"/>
          </a:xfrm>
          <a:prstGeom prst="rect">
            <a:avLst/>
          </a:prstGeom>
          <a:noFill/>
        </p:spPr>
        <p:txBody>
          <a:bodyPr wrap="square" rtlCol="0">
            <a:spAutoFit/>
          </a:bodyPr>
          <a:lstStyle/>
          <a:p>
            <a:pPr algn="ctr"/>
            <a:r>
              <a:rPr lang="de-DE" sz="800" dirty="0">
                <a:latin typeface="+mn-lt"/>
              </a:rPr>
              <a:t>Abweichung vom langjährigen Mittel 1970-2000 [%]</a:t>
            </a:r>
          </a:p>
        </p:txBody>
      </p:sp>
    </p:spTree>
    <p:extLst>
      <p:ext uri="{BB962C8B-B14F-4D97-AF65-F5344CB8AC3E}">
        <p14:creationId xmlns:p14="http://schemas.microsoft.com/office/powerpoint/2010/main" val="348716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2" grpId="0"/>
      <p:bldP spid="15" grpId="0"/>
      <p:bldP spid="19"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solidFill>
                  <a:schemeClr val="tx1"/>
                </a:solidFill>
                <a:latin typeface="+mj-lt"/>
              </a:rPr>
              <a:t>Schnee</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7759" y="1724725"/>
            <a:ext cx="610454" cy="619565"/>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9594" y="2704464"/>
            <a:ext cx="771836" cy="783356"/>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0155" y="883145"/>
            <a:ext cx="862550" cy="875424"/>
          </a:xfrm>
          <a:prstGeom prst="rect">
            <a:avLst/>
          </a:prstGeom>
        </p:spPr>
      </p:pic>
      <p:sp>
        <p:nvSpPr>
          <p:cNvPr id="7" name="Textfeld 6"/>
          <p:cNvSpPr txBox="1"/>
          <p:nvPr/>
        </p:nvSpPr>
        <p:spPr>
          <a:xfrm>
            <a:off x="608190" y="1294926"/>
            <a:ext cx="4267627" cy="2831544"/>
          </a:xfrm>
          <a:prstGeom prst="rect">
            <a:avLst/>
          </a:prstGeom>
          <a:noFill/>
        </p:spPr>
        <p:txBody>
          <a:bodyPr wrap="square" rtlCol="0">
            <a:spAutoFit/>
          </a:bodyPr>
          <a:lstStyle/>
          <a:p>
            <a:pPr marL="285750" lvl="0" indent="-285750">
              <a:spcAft>
                <a:spcPts val="1200"/>
              </a:spcAft>
              <a:buFont typeface="Arial" panose="020B0604020202020204" pitchFamily="34" charset="0"/>
              <a:buChar char="•"/>
            </a:pPr>
            <a:r>
              <a:rPr lang="de-DE" sz="2400" dirty="0">
                <a:latin typeface="+mn-lt"/>
              </a:rPr>
              <a:t>Klarer Trend zu </a:t>
            </a:r>
            <a:r>
              <a:rPr lang="de-DE" sz="2400" b="1" dirty="0">
                <a:solidFill>
                  <a:schemeClr val="bg2">
                    <a:lumMod val="75000"/>
                  </a:schemeClr>
                </a:solidFill>
                <a:latin typeface="+mn-lt"/>
              </a:rPr>
              <a:t>schneeärmeren</a:t>
            </a:r>
            <a:r>
              <a:rPr lang="de-DE" sz="2400" dirty="0">
                <a:solidFill>
                  <a:schemeClr val="bg2">
                    <a:lumMod val="75000"/>
                  </a:schemeClr>
                </a:solidFill>
                <a:latin typeface="+mn-lt"/>
              </a:rPr>
              <a:t> </a:t>
            </a:r>
            <a:r>
              <a:rPr lang="de-DE" sz="2400" b="1" dirty="0">
                <a:solidFill>
                  <a:schemeClr val="bg2">
                    <a:lumMod val="75000"/>
                  </a:schemeClr>
                </a:solidFill>
                <a:latin typeface="+mn-lt"/>
              </a:rPr>
              <a:t>Wintern</a:t>
            </a:r>
          </a:p>
          <a:p>
            <a:pPr marL="285750" lvl="0" indent="-285750">
              <a:spcAft>
                <a:spcPts val="1200"/>
              </a:spcAft>
              <a:buFont typeface="Arial" panose="020B0604020202020204" pitchFamily="34" charset="0"/>
              <a:buChar char="•"/>
            </a:pPr>
            <a:r>
              <a:rPr lang="de-DE" sz="2400" dirty="0">
                <a:latin typeface="+mn-lt"/>
              </a:rPr>
              <a:t>Grund: Winterliche Niederschläge fallen bei milderen Temperaturen häufiger in Form von </a:t>
            </a:r>
            <a:r>
              <a:rPr lang="de-DE" sz="2400" b="1" dirty="0">
                <a:solidFill>
                  <a:schemeClr val="bg2">
                    <a:lumMod val="75000"/>
                  </a:schemeClr>
                </a:solidFill>
                <a:latin typeface="+mn-lt"/>
              </a:rPr>
              <a:t>Regen</a:t>
            </a:r>
            <a:r>
              <a:rPr lang="de-DE" sz="2400" dirty="0">
                <a:solidFill>
                  <a:schemeClr val="bg2">
                    <a:lumMod val="75000"/>
                  </a:schemeClr>
                </a:solidFill>
                <a:latin typeface="+mn-lt"/>
              </a:rPr>
              <a:t> </a:t>
            </a:r>
            <a:r>
              <a:rPr lang="de-DE" sz="2400" b="1" dirty="0">
                <a:solidFill>
                  <a:schemeClr val="bg2">
                    <a:lumMod val="75000"/>
                  </a:schemeClr>
                </a:solidFill>
                <a:latin typeface="+mn-lt"/>
              </a:rPr>
              <a:t>anstatt von Schnee </a:t>
            </a:r>
            <a:endParaRPr lang="de-DE" sz="2800" b="1" dirty="0">
              <a:solidFill>
                <a:schemeClr val="bg2">
                  <a:lumMod val="75000"/>
                </a:schemeClr>
              </a:solidFill>
              <a:latin typeface="+mn-lt"/>
            </a:endParaRPr>
          </a:p>
        </p:txBody>
      </p:sp>
      <p:sp>
        <p:nvSpPr>
          <p:cNvPr id="8"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0" name="Textfeld 9">
            <a:extLst>
              <a:ext uri="{FF2B5EF4-FFF2-40B4-BE49-F238E27FC236}">
                <a16:creationId xmlns:a16="http://schemas.microsoft.com/office/drawing/2014/main" id="{2B8886A8-E722-4A62-8B81-5D079FD8FB90}"/>
              </a:ext>
            </a:extLst>
          </p:cNvPr>
          <p:cNvSpPr txBox="1"/>
          <p:nvPr/>
        </p:nvSpPr>
        <p:spPr>
          <a:xfrm>
            <a:off x="6839115" y="3362706"/>
            <a:ext cx="369948" cy="215444"/>
          </a:xfrm>
          <a:prstGeom prst="rect">
            <a:avLst/>
          </a:prstGeom>
          <a:noFill/>
        </p:spPr>
        <p:txBody>
          <a:bodyPr wrap="square" rtlCol="0">
            <a:spAutoFit/>
          </a:bodyPr>
          <a:lstStyle/>
          <a:p>
            <a:r>
              <a:rPr lang="de-DE" sz="800" dirty="0">
                <a:latin typeface="+mn-lt"/>
              </a:rPr>
              <a:t>(40)</a:t>
            </a:r>
          </a:p>
        </p:txBody>
      </p:sp>
    </p:spTree>
    <p:extLst>
      <p:ext uri="{BB962C8B-B14F-4D97-AF65-F5344CB8AC3E}">
        <p14:creationId xmlns:p14="http://schemas.microsoft.com/office/powerpoint/2010/main" val="918840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dirty="0">
                <a:latin typeface="+mj-lt"/>
              </a:rPr>
              <a:t>Globalstrahlung und </a:t>
            </a:r>
          </a:p>
          <a:p>
            <a:r>
              <a:rPr lang="de-DE" dirty="0">
                <a:latin typeface="+mj-lt"/>
              </a:rPr>
              <a:t>Sonnenscheindauer</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842" y="488788"/>
            <a:ext cx="1602590" cy="1574474"/>
          </a:xfrm>
          <a:prstGeom prst="rect">
            <a:avLst/>
          </a:prstGeom>
        </p:spPr>
      </p:pic>
      <p:sp>
        <p:nvSpPr>
          <p:cNvPr id="5" name="Textfeld 4">
            <a:extLst>
              <a:ext uri="{FF2B5EF4-FFF2-40B4-BE49-F238E27FC236}">
                <a16:creationId xmlns:a16="http://schemas.microsoft.com/office/drawing/2014/main" id="{A99DE5C8-03D2-419D-BA39-3A9985E0C5C9}"/>
              </a:ext>
            </a:extLst>
          </p:cNvPr>
          <p:cNvSpPr txBox="1"/>
          <p:nvPr/>
        </p:nvSpPr>
        <p:spPr>
          <a:xfrm>
            <a:off x="8390606" y="1995654"/>
            <a:ext cx="369948" cy="215444"/>
          </a:xfrm>
          <a:prstGeom prst="rect">
            <a:avLst/>
          </a:prstGeom>
          <a:noFill/>
        </p:spPr>
        <p:txBody>
          <a:bodyPr wrap="square" rtlCol="0">
            <a:spAutoFit/>
          </a:bodyPr>
          <a:lstStyle/>
          <a:p>
            <a:r>
              <a:rPr lang="de-DE" sz="800" dirty="0">
                <a:solidFill>
                  <a:schemeClr val="bg1"/>
                </a:solidFill>
                <a:latin typeface="+mn-lt"/>
              </a:rPr>
              <a:t>(41)</a:t>
            </a:r>
          </a:p>
        </p:txBody>
      </p:sp>
    </p:spTree>
    <p:extLst>
      <p:ext uri="{BB962C8B-B14F-4D97-AF65-F5344CB8AC3E}">
        <p14:creationId xmlns:p14="http://schemas.microsoft.com/office/powerpoint/2010/main" val="2351770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4"/>
          </p:nvPr>
        </p:nvSpPr>
        <p:spPr/>
        <p:txBody>
          <a:bodyPr/>
          <a:lstStyle/>
          <a:p>
            <a:r>
              <a:rPr lang="de-DE" dirty="0">
                <a:solidFill>
                  <a:schemeClr val="tx1"/>
                </a:solidFill>
                <a:latin typeface="+mj-lt"/>
              </a:rPr>
              <a:t>Globalstrahlung</a:t>
            </a:r>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b="10082"/>
          <a:stretch/>
        </p:blipFill>
        <p:spPr>
          <a:xfrm>
            <a:off x="4151377" y="189285"/>
            <a:ext cx="3723826" cy="4733322"/>
          </a:xfrm>
          <a:prstGeom prst="rect">
            <a:avLst/>
          </a:prstGeom>
        </p:spPr>
      </p:pic>
      <p:sp>
        <p:nvSpPr>
          <p:cNvPr id="5" name="Textplatzhalter 4"/>
          <p:cNvSpPr>
            <a:spLocks noGrp="1"/>
          </p:cNvSpPr>
          <p:nvPr>
            <p:ph type="body" sz="quarter" idx="12"/>
          </p:nvPr>
        </p:nvSpPr>
        <p:spPr>
          <a:xfrm>
            <a:off x="1065291" y="1389325"/>
            <a:ext cx="1707600" cy="3527697"/>
          </a:xfrm>
          <a:prstGeom prst="rect">
            <a:avLst/>
          </a:prstGeom>
        </p:spPr>
        <p:txBody>
          <a:bodyPr wrap="square">
            <a:spAutoFit/>
          </a:bodyPr>
          <a:lstStyle/>
          <a:p>
            <a:pPr marL="342900" lvl="0" indent="-342900">
              <a:lnSpc>
                <a:spcPct val="107000"/>
              </a:lnSpc>
              <a:spcAft>
                <a:spcPts val="800"/>
              </a:spcAft>
              <a:buFont typeface="Arial" panose="020B0604020202020204" pitchFamily="34" charset="0"/>
              <a:buChar char="•"/>
            </a:pPr>
            <a: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Deutliches </a:t>
            </a:r>
            <a:r>
              <a:rPr lang="de-DE"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Süd-Nord-Gefälle</a:t>
            </a:r>
          </a:p>
          <a:p>
            <a:pPr marL="342900" lvl="0" indent="-342900">
              <a:lnSpc>
                <a:spcPct val="107000"/>
              </a:lnSpc>
              <a:spcAft>
                <a:spcPts val="800"/>
              </a:spcAft>
              <a:buFont typeface="Arial" panose="020B0604020202020204" pitchFamily="34" charset="0"/>
              <a:buChar char="•"/>
            </a:pPr>
            <a: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 den strahlungs-reicheren Gebieten Süd-bayerns rund </a:t>
            </a:r>
            <a:b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200 kWh/m</a:t>
            </a:r>
            <a:r>
              <a:rPr lang="de-DE" sz="1600" b="1" baseline="30000" dirty="0">
                <a:solidFill>
                  <a:schemeClr val="tx1"/>
                </a:solidFill>
                <a:latin typeface="Calibri" panose="020F0502020204030204" pitchFamily="34" charset="0"/>
                <a:ea typeface="Calibri" panose="020F0502020204030204" pitchFamily="34" charset="0"/>
                <a:cs typeface="Times New Roman" panose="02020603050405020304" pitchFamily="18" charset="0"/>
              </a:rPr>
              <a:t>2</a:t>
            </a:r>
            <a:r>
              <a:rPr lang="de-DE"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und </a:t>
            </a:r>
            <a:r>
              <a:rPr lang="de-DE"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100 h</a:t>
            </a:r>
            <a: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Sonnenschein mehr </a:t>
            </a:r>
            <a:r>
              <a:rPr lang="de-DE" sz="1600">
                <a:solidFill>
                  <a:schemeClr val="tx1"/>
                </a:solidFill>
                <a:latin typeface="Calibri" panose="020F0502020204030204" pitchFamily="34" charset="0"/>
                <a:ea typeface="Calibri" panose="020F0502020204030204" pitchFamily="34" charset="0"/>
                <a:cs typeface="Times New Roman" panose="02020603050405020304" pitchFamily="18" charset="0"/>
              </a:rPr>
              <a:t>pro </a:t>
            </a:r>
            <a:r>
              <a:rPr lang="de-DE" sz="160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Jahr als in Nord-bayern</a:t>
            </a:r>
            <a:endPar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1" name="Rechteck: abgerundete Ecken 10">
            <a:extLst>
              <a:ext uri="{FF2B5EF4-FFF2-40B4-BE49-F238E27FC236}">
                <a16:creationId xmlns:a16="http://schemas.microsoft.com/office/drawing/2014/main" id="{E0608CC2-D419-420B-ADBA-5BC623E24D60}"/>
              </a:ext>
            </a:extLst>
          </p:cNvPr>
          <p:cNvSpPr/>
          <p:nvPr/>
        </p:nvSpPr>
        <p:spPr>
          <a:xfrm>
            <a:off x="971549" y="1256933"/>
            <a:ext cx="1922479" cy="3660089"/>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7" name="Gleichschenkliges Dreieck 16">
            <a:extLst>
              <a:ext uri="{FF2B5EF4-FFF2-40B4-BE49-F238E27FC236}">
                <a16:creationId xmlns:a16="http://schemas.microsoft.com/office/drawing/2014/main" id="{7FBD118F-DBA8-4A5B-A8A3-40D4C8D90499}"/>
              </a:ext>
            </a:extLst>
          </p:cNvPr>
          <p:cNvSpPr/>
          <p:nvPr/>
        </p:nvSpPr>
        <p:spPr>
          <a:xfrm>
            <a:off x="3337600" y="1184064"/>
            <a:ext cx="488797" cy="2743763"/>
          </a:xfrm>
          <a:prstGeom prst="triangle">
            <a:avLst/>
          </a:prstGeom>
          <a:gradFill>
            <a:gsLst>
              <a:gs pos="100000">
                <a:srgbClr val="C00000"/>
              </a:gs>
              <a:gs pos="68000">
                <a:srgbClr val="FFC000"/>
              </a:gs>
              <a:gs pos="37000">
                <a:srgbClr val="FFFF00"/>
              </a:gs>
              <a:gs pos="0">
                <a:srgbClr val="FFFF99"/>
              </a:gs>
            </a:gsLst>
            <a:lin ang="5400000" scaled="1"/>
          </a:gradFill>
          <a:ln w="28575">
            <a:solidFill>
              <a:schemeClr val="bg1"/>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pic>
        <p:nvPicPr>
          <p:cNvPr id="18" name="Grafik 17">
            <a:extLst>
              <a:ext uri="{FF2B5EF4-FFF2-40B4-BE49-F238E27FC236}">
                <a16:creationId xmlns:a16="http://schemas.microsoft.com/office/drawing/2014/main" id="{4BA0C79B-2BC1-4EC2-B2EB-1BDD98CA2701}"/>
              </a:ext>
            </a:extLst>
          </p:cNvPr>
          <p:cNvPicPr>
            <a:picLocks noChangeAspect="1"/>
          </p:cNvPicPr>
          <p:nvPr/>
        </p:nvPicPr>
        <p:blipFill rotWithShape="1">
          <a:blip r:embed="rId4"/>
          <a:srcRect l="20958" t="1" r="22320" b="81101"/>
          <a:stretch/>
        </p:blipFill>
        <p:spPr>
          <a:xfrm>
            <a:off x="3152072" y="4020314"/>
            <a:ext cx="869191" cy="739138"/>
          </a:xfrm>
          <a:prstGeom prst="rect">
            <a:avLst/>
          </a:prstGeom>
        </p:spPr>
      </p:pic>
      <p:pic>
        <p:nvPicPr>
          <p:cNvPr id="19" name="Grafik 18">
            <a:extLst>
              <a:ext uri="{FF2B5EF4-FFF2-40B4-BE49-F238E27FC236}">
                <a16:creationId xmlns:a16="http://schemas.microsoft.com/office/drawing/2014/main" id="{89E0D90C-6334-4934-BF5F-64211F1EB187}"/>
              </a:ext>
            </a:extLst>
          </p:cNvPr>
          <p:cNvPicPr>
            <a:picLocks noChangeAspect="1"/>
          </p:cNvPicPr>
          <p:nvPr/>
        </p:nvPicPr>
        <p:blipFill rotWithShape="1">
          <a:blip r:embed="rId4"/>
          <a:srcRect l="20958" t="1" r="22320" b="81101"/>
          <a:stretch/>
        </p:blipFill>
        <p:spPr>
          <a:xfrm>
            <a:off x="3378227" y="1022831"/>
            <a:ext cx="414419" cy="352411"/>
          </a:xfrm>
          <a:prstGeom prst="rect">
            <a:avLst/>
          </a:prstGeom>
        </p:spPr>
      </p:pic>
      <p:sp>
        <p:nvSpPr>
          <p:cNvPr id="12" name="Textfeld 11">
            <a:extLst>
              <a:ext uri="{FF2B5EF4-FFF2-40B4-BE49-F238E27FC236}">
                <a16:creationId xmlns:a16="http://schemas.microsoft.com/office/drawing/2014/main" id="{E6A6CCA9-2EE0-4B91-B352-46CDFC534D6C}"/>
              </a:ext>
            </a:extLst>
          </p:cNvPr>
          <p:cNvSpPr txBox="1"/>
          <p:nvPr/>
        </p:nvSpPr>
        <p:spPr>
          <a:xfrm>
            <a:off x="3836289" y="4651730"/>
            <a:ext cx="369948" cy="215444"/>
          </a:xfrm>
          <a:prstGeom prst="rect">
            <a:avLst/>
          </a:prstGeom>
          <a:noFill/>
        </p:spPr>
        <p:txBody>
          <a:bodyPr wrap="square" rtlCol="0">
            <a:spAutoFit/>
          </a:bodyPr>
          <a:lstStyle/>
          <a:p>
            <a:r>
              <a:rPr lang="de-DE" sz="800" dirty="0">
                <a:latin typeface="+mn-lt"/>
              </a:rPr>
              <a:t>(42)</a:t>
            </a:r>
          </a:p>
        </p:txBody>
      </p:sp>
      <p:sp>
        <p:nvSpPr>
          <p:cNvPr id="13" name="Textfeld 12">
            <a:extLst>
              <a:ext uri="{FF2B5EF4-FFF2-40B4-BE49-F238E27FC236}">
                <a16:creationId xmlns:a16="http://schemas.microsoft.com/office/drawing/2014/main" id="{7B8F8C2B-F1E9-47A4-A08E-BBD5256245F4}"/>
              </a:ext>
            </a:extLst>
          </p:cNvPr>
          <p:cNvSpPr txBox="1"/>
          <p:nvPr/>
        </p:nvSpPr>
        <p:spPr>
          <a:xfrm>
            <a:off x="7690229" y="4768794"/>
            <a:ext cx="369948" cy="215444"/>
          </a:xfrm>
          <a:prstGeom prst="rect">
            <a:avLst/>
          </a:prstGeom>
          <a:noFill/>
        </p:spPr>
        <p:txBody>
          <a:bodyPr wrap="square" rtlCol="0">
            <a:spAutoFit/>
          </a:bodyPr>
          <a:lstStyle/>
          <a:p>
            <a:r>
              <a:rPr lang="de-DE" sz="800" dirty="0">
                <a:latin typeface="+mn-lt"/>
              </a:rPr>
              <a:t>(43)</a:t>
            </a:r>
          </a:p>
        </p:txBody>
      </p:sp>
    </p:spTree>
    <p:extLst>
      <p:ext uri="{BB962C8B-B14F-4D97-AF65-F5344CB8AC3E}">
        <p14:creationId xmlns:p14="http://schemas.microsoft.com/office/powerpoint/2010/main" val="3574460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265" y="438795"/>
            <a:ext cx="5027895" cy="4320657"/>
          </a:xfrm>
          <a:prstGeom prst="rect">
            <a:avLst/>
          </a:prstGeom>
        </p:spPr>
      </p:pic>
      <p:cxnSp>
        <p:nvCxnSpPr>
          <p:cNvPr id="3" name="Gerade Verbindung mit Pfeil 2"/>
          <p:cNvCxnSpPr/>
          <p:nvPr/>
        </p:nvCxnSpPr>
        <p:spPr>
          <a:xfrm>
            <a:off x="5929975" y="1535176"/>
            <a:ext cx="0" cy="246743"/>
          </a:xfrm>
          <a:prstGeom prst="straightConnector1">
            <a:avLst/>
          </a:prstGeom>
          <a:ln w="25400">
            <a:solidFill>
              <a:srgbClr val="FFCC0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5" name="Textfeld 4"/>
          <p:cNvSpPr txBox="1"/>
          <p:nvPr/>
        </p:nvSpPr>
        <p:spPr>
          <a:xfrm>
            <a:off x="5963827" y="1482877"/>
            <a:ext cx="979663" cy="338554"/>
          </a:xfrm>
          <a:prstGeom prst="rect">
            <a:avLst/>
          </a:prstGeom>
          <a:noFill/>
        </p:spPr>
        <p:txBody>
          <a:bodyPr wrap="square" rtlCol="0">
            <a:spAutoFit/>
          </a:bodyPr>
          <a:lstStyle/>
          <a:p>
            <a:pPr algn="l"/>
            <a:r>
              <a:rPr lang="de-DE" sz="1600" b="1" dirty="0">
                <a:solidFill>
                  <a:srgbClr val="FFCC00"/>
                </a:solidFill>
                <a:latin typeface="+mn-lt"/>
              </a:rPr>
              <a:t>+99,4 h</a:t>
            </a:r>
          </a:p>
        </p:txBody>
      </p:sp>
      <p:sp>
        <p:nvSpPr>
          <p:cNvPr id="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8" name="Textplatzhalter 4">
            <a:extLst>
              <a:ext uri="{FF2B5EF4-FFF2-40B4-BE49-F238E27FC236}">
                <a16:creationId xmlns:a16="http://schemas.microsoft.com/office/drawing/2014/main" id="{2A365628-018B-4878-AEB4-D7DD4CD085F0}"/>
              </a:ext>
            </a:extLst>
          </p:cNvPr>
          <p:cNvSpPr>
            <a:spLocks noGrp="1"/>
          </p:cNvSpPr>
          <p:nvPr>
            <p:ph type="body" sz="quarter" idx="12"/>
          </p:nvPr>
        </p:nvSpPr>
        <p:spPr>
          <a:xfrm>
            <a:off x="6332481" y="2147062"/>
            <a:ext cx="1467351" cy="1053878"/>
          </a:xfrm>
          <a:prstGeom prst="rect">
            <a:avLst/>
          </a:prstGeom>
        </p:spPr>
        <p:txBody>
          <a:bodyPr wrap="square">
            <a:spAutoFit/>
          </a:bodyPr>
          <a:lstStyle/>
          <a:p>
            <a:pPr lvl="0" algn="ctr">
              <a:lnSpc>
                <a:spcPct val="107000"/>
              </a:lnSpc>
              <a:spcAft>
                <a:spcPts val="800"/>
              </a:spcAft>
            </a:pPr>
            <a: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Seit 1951 rund </a:t>
            </a:r>
            <a:r>
              <a:rPr lang="de-DE"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100 Stunden</a:t>
            </a:r>
            <a:r>
              <a:rPr lang="de-DE"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Sonnenschein pro Jahr mehr!</a:t>
            </a:r>
          </a:p>
        </p:txBody>
      </p:sp>
      <p:sp>
        <p:nvSpPr>
          <p:cNvPr id="9" name="Rechteck: abgerundete Ecken 8">
            <a:extLst>
              <a:ext uri="{FF2B5EF4-FFF2-40B4-BE49-F238E27FC236}">
                <a16:creationId xmlns:a16="http://schemas.microsoft.com/office/drawing/2014/main" id="{EA081332-6B46-4490-BD09-C6AE36B1F513}"/>
              </a:ext>
            </a:extLst>
          </p:cNvPr>
          <p:cNvSpPr/>
          <p:nvPr/>
        </p:nvSpPr>
        <p:spPr>
          <a:xfrm>
            <a:off x="6306190" y="2033356"/>
            <a:ext cx="1493642" cy="1315137"/>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0" name="Textfeld 9">
            <a:extLst>
              <a:ext uri="{FF2B5EF4-FFF2-40B4-BE49-F238E27FC236}">
                <a16:creationId xmlns:a16="http://schemas.microsoft.com/office/drawing/2014/main" id="{7B53FA2E-6D31-4A66-9F39-79A114887CA0}"/>
              </a:ext>
            </a:extLst>
          </p:cNvPr>
          <p:cNvSpPr txBox="1"/>
          <p:nvPr/>
        </p:nvSpPr>
        <p:spPr>
          <a:xfrm>
            <a:off x="5745001" y="4542249"/>
            <a:ext cx="369948" cy="215444"/>
          </a:xfrm>
          <a:prstGeom prst="rect">
            <a:avLst/>
          </a:prstGeom>
          <a:noFill/>
        </p:spPr>
        <p:txBody>
          <a:bodyPr wrap="square" rtlCol="0">
            <a:spAutoFit/>
          </a:bodyPr>
          <a:lstStyle/>
          <a:p>
            <a:r>
              <a:rPr lang="de-DE" sz="800" dirty="0">
                <a:latin typeface="+mn-lt"/>
              </a:rPr>
              <a:t>(44)</a:t>
            </a:r>
          </a:p>
        </p:txBody>
      </p:sp>
    </p:spTree>
    <p:extLst>
      <p:ext uri="{BB962C8B-B14F-4D97-AF65-F5344CB8AC3E}">
        <p14:creationId xmlns:p14="http://schemas.microsoft.com/office/powerpoint/2010/main" val="1331866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1407" y="1187507"/>
            <a:ext cx="373591" cy="1204830"/>
          </a:xfrm>
          <a:prstGeom prst="rect">
            <a:avLst/>
          </a:prstGeom>
        </p:spPr>
      </p:pic>
      <p:sp>
        <p:nvSpPr>
          <p:cNvPr id="2" name="Textplatzhalter 1">
            <a:extLst>
              <a:ext uri="{FF2B5EF4-FFF2-40B4-BE49-F238E27FC236}">
                <a16:creationId xmlns:a16="http://schemas.microsoft.com/office/drawing/2014/main" id="{E9D80C3D-6E52-4A7C-9D40-3581A3CB1D18}"/>
              </a:ext>
            </a:extLst>
          </p:cNvPr>
          <p:cNvSpPr>
            <a:spLocks noGrp="1"/>
          </p:cNvSpPr>
          <p:nvPr>
            <p:ph type="body" sz="quarter" idx="12"/>
          </p:nvPr>
        </p:nvSpPr>
        <p:spPr>
          <a:xfrm>
            <a:off x="960728" y="1769435"/>
            <a:ext cx="5652354" cy="452438"/>
          </a:xfrm>
        </p:spPr>
        <p:txBody>
          <a:bodyPr/>
          <a:lstStyle/>
          <a:p>
            <a:r>
              <a:rPr lang="de-DE" sz="4800" dirty="0">
                <a:latin typeface="+mj-lt"/>
              </a:rPr>
              <a:t>Extremwetter-</a:t>
            </a:r>
          </a:p>
          <a:p>
            <a:r>
              <a:rPr lang="de-DE" sz="4800" dirty="0" err="1">
                <a:latin typeface="+mj-lt"/>
              </a:rPr>
              <a:t>ereignisse</a:t>
            </a:r>
            <a:endParaRPr lang="de-DE" dirty="0">
              <a:latin typeface="+mj-lt"/>
            </a:endParaRP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3153" y="3277775"/>
            <a:ext cx="185186" cy="178064"/>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419000">
            <a:off x="8403511" y="3756426"/>
            <a:ext cx="189694" cy="182398"/>
          </a:xfrm>
          <a:prstGeom prst="rect">
            <a:avLst/>
          </a:prstGeom>
        </p:spPr>
      </p:pic>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5393" y="3787378"/>
            <a:ext cx="185186" cy="178064"/>
          </a:xfrm>
          <a:prstGeom prst="rect">
            <a:avLst/>
          </a:prstGeom>
        </p:spPr>
      </p:pic>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867" y="2060917"/>
            <a:ext cx="1498479" cy="1131110"/>
          </a:xfrm>
          <a:prstGeom prst="rect">
            <a:avLst/>
          </a:prstGeom>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8092" y="3260941"/>
            <a:ext cx="185186" cy="178064"/>
          </a:xfrm>
          <a:prstGeom prst="rect">
            <a:avLst/>
          </a:prstGeom>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419000">
            <a:off x="8129536" y="3588370"/>
            <a:ext cx="196810" cy="189240"/>
          </a:xfrm>
          <a:prstGeom prst="rect">
            <a:avLst/>
          </a:prstGeom>
        </p:spPr>
      </p:pic>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0406" y="3375724"/>
            <a:ext cx="185186" cy="178064"/>
          </a:xfrm>
          <a:prstGeom prst="rect">
            <a:avLst/>
          </a:prstGeom>
        </p:spPr>
      </p:pic>
      <p:pic>
        <p:nvPicPr>
          <p:cNvPr id="13" name="Grafik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01067" y="415672"/>
            <a:ext cx="1587862" cy="1054340"/>
          </a:xfrm>
          <a:prstGeom prst="rect">
            <a:avLst/>
          </a:prstGeom>
        </p:spPr>
      </p:pic>
      <p:pic>
        <p:nvPicPr>
          <p:cNvPr id="15" name="Grafik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5191" y="1411120"/>
            <a:ext cx="580293" cy="757604"/>
          </a:xfrm>
          <a:prstGeom prst="rect">
            <a:avLst/>
          </a:prstGeom>
        </p:spPr>
      </p:pic>
      <p:pic>
        <p:nvPicPr>
          <p:cNvPr id="7" name="Grafik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4583" y="3277775"/>
            <a:ext cx="1959614" cy="1355400"/>
          </a:xfrm>
          <a:prstGeom prst="rect">
            <a:avLst/>
          </a:prstGeom>
        </p:spPr>
      </p:pic>
      <p:sp>
        <p:nvSpPr>
          <p:cNvPr id="16" name="Textfeld 15">
            <a:extLst>
              <a:ext uri="{FF2B5EF4-FFF2-40B4-BE49-F238E27FC236}">
                <a16:creationId xmlns:a16="http://schemas.microsoft.com/office/drawing/2014/main" id="{A4AF0BAF-B7DE-4C79-B9C1-4E1058A681C9}"/>
              </a:ext>
            </a:extLst>
          </p:cNvPr>
          <p:cNvSpPr txBox="1"/>
          <p:nvPr/>
        </p:nvSpPr>
        <p:spPr>
          <a:xfrm>
            <a:off x="8352467" y="4525453"/>
            <a:ext cx="369948" cy="215444"/>
          </a:xfrm>
          <a:prstGeom prst="rect">
            <a:avLst/>
          </a:prstGeom>
          <a:noFill/>
        </p:spPr>
        <p:txBody>
          <a:bodyPr wrap="square" rtlCol="0">
            <a:spAutoFit/>
          </a:bodyPr>
          <a:lstStyle/>
          <a:p>
            <a:r>
              <a:rPr lang="de-DE" sz="800" dirty="0">
                <a:solidFill>
                  <a:schemeClr val="bg1"/>
                </a:solidFill>
                <a:latin typeface="+mn-lt"/>
              </a:rPr>
              <a:t>(45)</a:t>
            </a:r>
          </a:p>
        </p:txBody>
      </p:sp>
    </p:spTree>
    <p:extLst>
      <p:ext uri="{BB962C8B-B14F-4D97-AF65-F5344CB8AC3E}">
        <p14:creationId xmlns:p14="http://schemas.microsoft.com/office/powerpoint/2010/main" val="3630431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lstStyle/>
          <a:p>
            <a:r>
              <a:rPr lang="de-DE" sz="1400" dirty="0">
                <a:latin typeface="+mn-lt"/>
              </a:rPr>
              <a:t>Bereits geringe Verschiebungen des Temperatur-Mittelwertes haben deutlich häufigeres und stärkeres Auftreten von Extremereignissen zur Folge!</a:t>
            </a:r>
          </a:p>
        </p:txBody>
      </p:sp>
      <p:sp>
        <p:nvSpPr>
          <p:cNvPr id="13" name="Textplatzhalter 12"/>
          <p:cNvSpPr>
            <a:spLocks noGrp="1"/>
          </p:cNvSpPr>
          <p:nvPr>
            <p:ph type="body" sz="quarter" idx="14"/>
          </p:nvPr>
        </p:nvSpPr>
        <p:spPr/>
        <p:txBody>
          <a:bodyPr/>
          <a:lstStyle/>
          <a:p>
            <a:r>
              <a:rPr lang="de-DE" dirty="0">
                <a:solidFill>
                  <a:schemeClr val="tx1"/>
                </a:solidFill>
              </a:rPr>
              <a:t>Extremtemperaturen</a:t>
            </a:r>
          </a:p>
        </p:txBody>
      </p:sp>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l="17344" t="33218" r="5207"/>
          <a:stretch/>
        </p:blipFill>
        <p:spPr>
          <a:xfrm>
            <a:off x="1323278" y="1038858"/>
            <a:ext cx="5809767" cy="3138588"/>
          </a:xfrm>
          <a:prstGeom prst="rect">
            <a:avLst/>
          </a:prstGeom>
        </p:spPr>
      </p:pic>
      <p:sp>
        <p:nvSpPr>
          <p:cNvPr id="5"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4" name="Textfeld 13"/>
          <p:cNvSpPr txBox="1"/>
          <p:nvPr/>
        </p:nvSpPr>
        <p:spPr>
          <a:xfrm>
            <a:off x="1264448" y="4187147"/>
            <a:ext cx="6104819" cy="584775"/>
          </a:xfrm>
          <a:prstGeom prst="rect">
            <a:avLst/>
          </a:prstGeom>
          <a:noFill/>
        </p:spPr>
        <p:txBody>
          <a:bodyPr wrap="square" rtlCol="0">
            <a:spAutoFit/>
          </a:bodyPr>
          <a:lstStyle/>
          <a:p>
            <a:pPr algn="l"/>
            <a:r>
              <a:rPr lang="de-DE" sz="1600" dirty="0">
                <a:latin typeface="+mn-lt"/>
              </a:rPr>
              <a:t>Schon geringe Verschiebungen des Temperaturmittelwertes bewirken deutlich </a:t>
            </a:r>
            <a:r>
              <a:rPr lang="de-DE" sz="1600" b="1" dirty="0">
                <a:latin typeface="+mn-lt"/>
              </a:rPr>
              <a:t>häufigeres</a:t>
            </a:r>
            <a:r>
              <a:rPr lang="de-DE" sz="1600" dirty="0">
                <a:latin typeface="+mn-lt"/>
              </a:rPr>
              <a:t> und </a:t>
            </a:r>
            <a:r>
              <a:rPr lang="de-DE" sz="1600" b="1" dirty="0">
                <a:latin typeface="+mn-lt"/>
              </a:rPr>
              <a:t>intensiveres</a:t>
            </a:r>
            <a:r>
              <a:rPr lang="de-DE" sz="1600" dirty="0">
                <a:latin typeface="+mn-lt"/>
              </a:rPr>
              <a:t> </a:t>
            </a:r>
            <a:r>
              <a:rPr lang="de-DE" sz="1600" b="1" dirty="0">
                <a:latin typeface="+mn-lt"/>
              </a:rPr>
              <a:t>Auftreten</a:t>
            </a:r>
            <a:r>
              <a:rPr lang="de-DE" sz="1600" dirty="0">
                <a:latin typeface="+mn-lt"/>
              </a:rPr>
              <a:t> von Extremereignissen!</a:t>
            </a:r>
          </a:p>
        </p:txBody>
      </p:sp>
      <p:sp>
        <p:nvSpPr>
          <p:cNvPr id="8" name="Rechteck: abgerundete Ecken 7">
            <a:extLst>
              <a:ext uri="{FF2B5EF4-FFF2-40B4-BE49-F238E27FC236}">
                <a16:creationId xmlns:a16="http://schemas.microsoft.com/office/drawing/2014/main" id="{F475E765-F6B3-4469-A42F-123D7C0D59EA}"/>
              </a:ext>
            </a:extLst>
          </p:cNvPr>
          <p:cNvSpPr/>
          <p:nvPr/>
        </p:nvSpPr>
        <p:spPr>
          <a:xfrm>
            <a:off x="1166152" y="4177424"/>
            <a:ext cx="6104818" cy="594498"/>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9" name="Textfeld 8">
            <a:extLst>
              <a:ext uri="{FF2B5EF4-FFF2-40B4-BE49-F238E27FC236}">
                <a16:creationId xmlns:a16="http://schemas.microsoft.com/office/drawing/2014/main" id="{44727242-483B-467C-BE48-94161EDD47A8}"/>
              </a:ext>
            </a:extLst>
          </p:cNvPr>
          <p:cNvSpPr txBox="1"/>
          <p:nvPr/>
        </p:nvSpPr>
        <p:spPr>
          <a:xfrm>
            <a:off x="6948071" y="3772834"/>
            <a:ext cx="369948" cy="215444"/>
          </a:xfrm>
          <a:prstGeom prst="rect">
            <a:avLst/>
          </a:prstGeom>
          <a:noFill/>
        </p:spPr>
        <p:txBody>
          <a:bodyPr wrap="square" rtlCol="0">
            <a:spAutoFit/>
          </a:bodyPr>
          <a:lstStyle/>
          <a:p>
            <a:r>
              <a:rPr lang="de-DE" sz="800" dirty="0">
                <a:latin typeface="+mn-lt"/>
              </a:rPr>
              <a:t>(46)</a:t>
            </a:r>
          </a:p>
        </p:txBody>
      </p:sp>
    </p:spTree>
    <p:extLst>
      <p:ext uri="{BB962C8B-B14F-4D97-AF65-F5344CB8AC3E}">
        <p14:creationId xmlns:p14="http://schemas.microsoft.com/office/powerpoint/2010/main" val="152560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2"/>
          </p:nvPr>
        </p:nvSpPr>
        <p:spPr/>
        <p:txBody>
          <a:bodyPr/>
          <a:lstStyle/>
          <a:p>
            <a:r>
              <a:rPr lang="de-DE" dirty="0"/>
              <a:t>Temperaturerhöhung und Wetterextreme</a:t>
            </a:r>
          </a:p>
        </p:txBody>
      </p:sp>
      <p:graphicFrame>
        <p:nvGraphicFramePr>
          <p:cNvPr id="7" name="Diagramm 6">
            <a:extLst>
              <a:ext uri="{FF2B5EF4-FFF2-40B4-BE49-F238E27FC236}">
                <a16:creationId xmlns:a16="http://schemas.microsoft.com/office/drawing/2014/main" id="{191F574A-B8CB-43E3-9B4C-89FB848C4392}"/>
              </a:ext>
            </a:extLst>
          </p:cNvPr>
          <p:cNvGraphicFramePr/>
          <p:nvPr>
            <p:extLst>
              <p:ext uri="{D42A27DB-BD31-4B8C-83A1-F6EECF244321}">
                <p14:modId xmlns:p14="http://schemas.microsoft.com/office/powerpoint/2010/main" val="1309219566"/>
              </p:ext>
            </p:extLst>
          </p:nvPr>
        </p:nvGraphicFramePr>
        <p:xfrm>
          <a:off x="333154" y="1302198"/>
          <a:ext cx="7570382" cy="2218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grpSp>
        <p:nvGrpSpPr>
          <p:cNvPr id="10" name="Gruppieren 9">
            <a:extLst>
              <a:ext uri="{FF2B5EF4-FFF2-40B4-BE49-F238E27FC236}">
                <a16:creationId xmlns:a16="http://schemas.microsoft.com/office/drawing/2014/main" id="{50F5A4B7-1EF4-42D1-AE37-77940B942A7E}"/>
              </a:ext>
            </a:extLst>
          </p:cNvPr>
          <p:cNvGrpSpPr/>
          <p:nvPr/>
        </p:nvGrpSpPr>
        <p:grpSpPr>
          <a:xfrm>
            <a:off x="333154" y="2139246"/>
            <a:ext cx="1454563" cy="1527291"/>
            <a:chOff x="0" y="888897"/>
            <a:chExt cx="1454563" cy="1527291"/>
          </a:xfrm>
        </p:grpSpPr>
        <p:sp>
          <p:nvSpPr>
            <p:cNvPr id="11" name="Rechteck: abgerundete Ecken 10">
              <a:extLst>
                <a:ext uri="{FF2B5EF4-FFF2-40B4-BE49-F238E27FC236}">
                  <a16:creationId xmlns:a16="http://schemas.microsoft.com/office/drawing/2014/main" id="{6814926A-E83F-4359-A702-B3EB4B85B1CD}"/>
                </a:ext>
              </a:extLst>
            </p:cNvPr>
            <p:cNvSpPr/>
            <p:nvPr/>
          </p:nvSpPr>
          <p:spPr>
            <a:xfrm>
              <a:off x="0" y="888897"/>
              <a:ext cx="1454563" cy="152729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hteck: abgerundete Ecken 4">
              <a:extLst>
                <a:ext uri="{FF2B5EF4-FFF2-40B4-BE49-F238E27FC236}">
                  <a16:creationId xmlns:a16="http://schemas.microsoft.com/office/drawing/2014/main" id="{969FE884-E19A-428D-AEAC-CC9264BF48D5}"/>
                </a:ext>
              </a:extLst>
            </p:cNvPr>
            <p:cNvSpPr txBox="1"/>
            <p:nvPr/>
          </p:nvSpPr>
          <p:spPr>
            <a:xfrm>
              <a:off x="42603" y="931500"/>
              <a:ext cx="1369357" cy="14420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t>Temperatur-erhöhung</a:t>
              </a:r>
            </a:p>
          </p:txBody>
        </p:sp>
      </p:grpSp>
      <p:graphicFrame>
        <p:nvGraphicFramePr>
          <p:cNvPr id="13" name="Diagramm 12">
            <a:extLst>
              <a:ext uri="{FF2B5EF4-FFF2-40B4-BE49-F238E27FC236}">
                <a16:creationId xmlns:a16="http://schemas.microsoft.com/office/drawing/2014/main" id="{63ED09F4-8AEB-4294-8EA2-503FEB98E6EF}"/>
              </a:ext>
            </a:extLst>
          </p:cNvPr>
          <p:cNvGraphicFramePr/>
          <p:nvPr>
            <p:extLst>
              <p:ext uri="{D42A27DB-BD31-4B8C-83A1-F6EECF244321}">
                <p14:modId xmlns:p14="http://schemas.microsoft.com/office/powerpoint/2010/main" val="3521560814"/>
              </p:ext>
            </p:extLst>
          </p:nvPr>
        </p:nvGraphicFramePr>
        <p:xfrm>
          <a:off x="355234" y="1251303"/>
          <a:ext cx="7638392" cy="422280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34321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13"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l="-674" t="-1274" r="50420" b="1274"/>
          <a:stretch/>
        </p:blipFill>
        <p:spPr>
          <a:xfrm>
            <a:off x="289029" y="891631"/>
            <a:ext cx="2729419" cy="2871025"/>
          </a:xfrm>
          <a:prstGeom prst="rect">
            <a:avLst/>
          </a:prstGeom>
        </p:spPr>
      </p:pic>
      <p:sp>
        <p:nvSpPr>
          <p:cNvPr id="2" name="Textplatzhalter 1">
            <a:extLst>
              <a:ext uri="{FF2B5EF4-FFF2-40B4-BE49-F238E27FC236}">
                <a16:creationId xmlns:a16="http://schemas.microsoft.com/office/drawing/2014/main" id="{B7D2CDDE-CD88-4882-81BB-820731FBA388}"/>
              </a:ext>
            </a:extLst>
          </p:cNvPr>
          <p:cNvSpPr>
            <a:spLocks noGrp="1"/>
          </p:cNvSpPr>
          <p:nvPr>
            <p:ph type="body" sz="quarter" idx="12"/>
          </p:nvPr>
        </p:nvSpPr>
        <p:spPr/>
        <p:txBody>
          <a:bodyPr/>
          <a:lstStyle/>
          <a:p>
            <a:r>
              <a:rPr lang="de-DE" sz="2600" dirty="0"/>
              <a:t>Großräumige Dynamik von Wetterlagen</a:t>
            </a:r>
          </a:p>
        </p:txBody>
      </p:sp>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51039" t="4485"/>
          <a:stretch/>
        </p:blipFill>
        <p:spPr>
          <a:xfrm>
            <a:off x="4877915" y="1024128"/>
            <a:ext cx="2659200" cy="2742247"/>
          </a:xfrm>
          <a:prstGeom prst="rect">
            <a:avLst/>
          </a:prstGeom>
        </p:spPr>
      </p:pic>
      <p:sp>
        <p:nvSpPr>
          <p:cNvPr id="6" name="Rechteck 5">
            <a:extLst>
              <a:ext uri="{FF2B5EF4-FFF2-40B4-BE49-F238E27FC236}">
                <a16:creationId xmlns:a16="http://schemas.microsoft.com/office/drawing/2014/main" id="{03357D0D-BBC2-474F-8063-8B59102A22F2}"/>
              </a:ext>
            </a:extLst>
          </p:cNvPr>
          <p:cNvSpPr/>
          <p:nvPr/>
        </p:nvSpPr>
        <p:spPr>
          <a:xfrm>
            <a:off x="289029" y="3739696"/>
            <a:ext cx="3487311" cy="1169551"/>
          </a:xfrm>
          <a:prstGeom prst="rect">
            <a:avLst/>
          </a:prstGeom>
        </p:spPr>
        <p:txBody>
          <a:bodyPr wrap="square">
            <a:spAutoFit/>
          </a:bodyPr>
          <a:lstStyle/>
          <a:p>
            <a:r>
              <a:rPr lang="de-DE" sz="1400" b="1" dirty="0">
                <a:latin typeface="Calibri" panose="020F0502020204030204" pitchFamily="34" charset="0"/>
                <a:ea typeface="Calibri" panose="020F0502020204030204" pitchFamily="34" charset="0"/>
                <a:cs typeface="Times New Roman" panose="02020603050405020304" pitchFamily="18" charset="0"/>
              </a:rPr>
              <a:t>Starker Jetstream mit wenigen Wellen</a:t>
            </a:r>
          </a:p>
          <a:p>
            <a:pPr marL="285750" indent="-285750">
              <a:buFont typeface="Calibri" panose="020F0502020204030204" pitchFamily="34" charset="0"/>
              <a:buChar char="→"/>
            </a:pPr>
            <a:r>
              <a:rPr lang="de-DE" sz="1400" dirty="0">
                <a:latin typeface="Calibri" panose="020F0502020204030204" pitchFamily="34" charset="0"/>
                <a:ea typeface="Calibri" panose="020F0502020204030204" pitchFamily="34" charset="0"/>
                <a:cs typeface="Times New Roman" panose="02020603050405020304" pitchFamily="18" charset="0"/>
              </a:rPr>
              <a:t>Antrieb: Temperaturunterschied zwischen Tropen und Arktis</a:t>
            </a:r>
          </a:p>
          <a:p>
            <a:pPr marL="285750" indent="-285750">
              <a:buFont typeface="Calibri" panose="020F0502020204030204" pitchFamily="34" charset="0"/>
              <a:buChar char="→"/>
            </a:pPr>
            <a:r>
              <a:rPr lang="de-DE" sz="1400" dirty="0">
                <a:latin typeface="Calibri" panose="020F0502020204030204" pitchFamily="34" charset="0"/>
                <a:ea typeface="Calibri" panose="020F0502020204030204" pitchFamily="34" charset="0"/>
                <a:cs typeface="Times New Roman" panose="02020603050405020304" pitchFamily="18" charset="0"/>
              </a:rPr>
              <a:t>Je größer die Differenz, desto stärker der Antrieb</a:t>
            </a:r>
          </a:p>
        </p:txBody>
      </p:sp>
      <p:sp>
        <p:nvSpPr>
          <p:cNvPr id="7" name="Rechteck 6">
            <a:extLst>
              <a:ext uri="{FF2B5EF4-FFF2-40B4-BE49-F238E27FC236}">
                <a16:creationId xmlns:a16="http://schemas.microsoft.com/office/drawing/2014/main" id="{EEF5B79C-C0FC-48AE-8C9C-C16D2C158E87}"/>
              </a:ext>
            </a:extLst>
          </p:cNvPr>
          <p:cNvSpPr/>
          <p:nvPr/>
        </p:nvSpPr>
        <p:spPr>
          <a:xfrm>
            <a:off x="4012980" y="3762656"/>
            <a:ext cx="4242233" cy="1169551"/>
          </a:xfrm>
          <a:prstGeom prst="rect">
            <a:avLst/>
          </a:prstGeom>
        </p:spPr>
        <p:txBody>
          <a:bodyPr wrap="square">
            <a:spAutoFit/>
          </a:bodyPr>
          <a:lstStyle/>
          <a:p>
            <a:r>
              <a:rPr lang="de-DE" sz="1400" b="1" dirty="0">
                <a:latin typeface="Calibri" panose="020F0502020204030204" pitchFamily="34" charset="0"/>
                <a:ea typeface="Calibri" panose="020F0502020204030204" pitchFamily="34" charset="0"/>
                <a:cs typeface="Times New Roman" panose="02020603050405020304" pitchFamily="18" charset="0"/>
              </a:rPr>
              <a:t>Schwächerer Jetstream mit ausgeprägten Wellen</a:t>
            </a:r>
          </a:p>
          <a:p>
            <a:pPr marL="285750" indent="-285750">
              <a:buFont typeface="Calibri" panose="020F0502020204030204" pitchFamily="34" charset="0"/>
              <a:buChar char="→"/>
            </a:pPr>
            <a:r>
              <a:rPr lang="de-DE" sz="1400" dirty="0">
                <a:latin typeface="Calibri" panose="020F0502020204030204" pitchFamily="34" charset="0"/>
                <a:ea typeface="Calibri" panose="020F0502020204030204" pitchFamily="34" charset="0"/>
                <a:cs typeface="Times New Roman" panose="02020603050405020304" pitchFamily="18" charset="0"/>
              </a:rPr>
              <a:t>Grund: geringere Temperaturunterschiede </a:t>
            </a:r>
            <a:br>
              <a:rPr lang="de-DE" sz="1400" dirty="0">
                <a:latin typeface="Calibri" panose="020F0502020204030204" pitchFamily="34" charset="0"/>
                <a:ea typeface="Calibri" panose="020F0502020204030204" pitchFamily="34" charset="0"/>
                <a:cs typeface="Times New Roman" panose="02020603050405020304" pitchFamily="18" charset="0"/>
              </a:rPr>
            </a:br>
            <a:r>
              <a:rPr lang="de-DE" sz="1400" dirty="0">
                <a:latin typeface="Calibri" panose="020F0502020204030204" pitchFamily="34" charset="0"/>
                <a:ea typeface="Calibri" panose="020F0502020204030204" pitchFamily="34" charset="0"/>
                <a:cs typeface="Times New Roman" panose="02020603050405020304" pitchFamily="18" charset="0"/>
              </a:rPr>
              <a:t>zwischen Tropen und Arktis</a:t>
            </a:r>
          </a:p>
          <a:p>
            <a:pPr marL="285750" indent="-285750">
              <a:buFont typeface="Calibri" panose="020F0502020204030204" pitchFamily="34" charset="0"/>
              <a:buChar char="→"/>
            </a:pPr>
            <a:r>
              <a:rPr lang="de-DE" sz="1400" dirty="0">
                <a:latin typeface="Calibri" panose="020F0502020204030204" pitchFamily="34" charset="0"/>
                <a:ea typeface="Calibri" panose="020F0502020204030204" pitchFamily="34" charset="0"/>
                <a:cs typeface="Times New Roman" panose="02020603050405020304" pitchFamily="18" charset="0"/>
              </a:rPr>
              <a:t>Begünstigung extrem kalter/warmer Lufteinschübe und dauerhaft verharrender Wetterlagen</a:t>
            </a:r>
          </a:p>
        </p:txBody>
      </p:sp>
      <p:cxnSp>
        <p:nvCxnSpPr>
          <p:cNvPr id="4" name="Gerade Verbindung mit Pfeil 3"/>
          <p:cNvCxnSpPr/>
          <p:nvPr/>
        </p:nvCxnSpPr>
        <p:spPr>
          <a:xfrm>
            <a:off x="3098573" y="2327144"/>
            <a:ext cx="1537435" cy="0"/>
          </a:xfrm>
          <a:prstGeom prst="straightConnector1">
            <a:avLst/>
          </a:prstGeom>
          <a:ln w="57150">
            <a:solidFill>
              <a:srgbClr val="C00000"/>
            </a:solidFill>
            <a:tailEnd type="triangle"/>
          </a:ln>
        </p:spPr>
        <p:style>
          <a:lnRef idx="1">
            <a:schemeClr val="accent6"/>
          </a:lnRef>
          <a:fillRef idx="0">
            <a:schemeClr val="accent6"/>
          </a:fillRef>
          <a:effectRef idx="0">
            <a:schemeClr val="accent6"/>
          </a:effectRef>
          <a:fontRef idx="minor">
            <a:schemeClr val="tx1"/>
          </a:fontRef>
        </p:style>
      </p:cxnSp>
      <p:sp>
        <p:nvSpPr>
          <p:cNvPr id="8" name="Textfeld 7"/>
          <p:cNvSpPr txBox="1"/>
          <p:nvPr/>
        </p:nvSpPr>
        <p:spPr>
          <a:xfrm>
            <a:off x="3051016" y="1957812"/>
            <a:ext cx="1652646" cy="384721"/>
          </a:xfrm>
          <a:prstGeom prst="rect">
            <a:avLst/>
          </a:prstGeom>
          <a:noFill/>
        </p:spPr>
        <p:txBody>
          <a:bodyPr wrap="square" rtlCol="0">
            <a:spAutoFit/>
          </a:bodyPr>
          <a:lstStyle/>
          <a:p>
            <a:pPr algn="l"/>
            <a:r>
              <a:rPr lang="de-DE" sz="1900" b="1" dirty="0">
                <a:latin typeface="+mn-lt"/>
              </a:rPr>
              <a:t>Klimawandel</a:t>
            </a:r>
          </a:p>
        </p:txBody>
      </p:sp>
      <p:sp>
        <p:nvSpPr>
          <p:cNvPr id="10"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11" name="Textfeld 10">
            <a:extLst>
              <a:ext uri="{FF2B5EF4-FFF2-40B4-BE49-F238E27FC236}">
                <a16:creationId xmlns:a16="http://schemas.microsoft.com/office/drawing/2014/main" id="{33D1E1CE-F92F-4CB5-BD66-61B022121A43}"/>
              </a:ext>
            </a:extLst>
          </p:cNvPr>
          <p:cNvSpPr txBox="1"/>
          <p:nvPr/>
        </p:nvSpPr>
        <p:spPr>
          <a:xfrm>
            <a:off x="7433591" y="3524252"/>
            <a:ext cx="369948" cy="215444"/>
          </a:xfrm>
          <a:prstGeom prst="rect">
            <a:avLst/>
          </a:prstGeom>
          <a:noFill/>
        </p:spPr>
        <p:txBody>
          <a:bodyPr wrap="square" rtlCol="0">
            <a:spAutoFit/>
          </a:bodyPr>
          <a:lstStyle/>
          <a:p>
            <a:r>
              <a:rPr lang="de-DE" sz="800" dirty="0">
                <a:latin typeface="+mn-lt"/>
              </a:rPr>
              <a:t>(47)</a:t>
            </a:r>
          </a:p>
        </p:txBody>
      </p:sp>
      <p:sp>
        <p:nvSpPr>
          <p:cNvPr id="12" name="Textfeld 11">
            <a:extLst>
              <a:ext uri="{FF2B5EF4-FFF2-40B4-BE49-F238E27FC236}">
                <a16:creationId xmlns:a16="http://schemas.microsoft.com/office/drawing/2014/main" id="{31363DC7-9AEB-4A1A-92B5-4B7BA2DA8E4F}"/>
              </a:ext>
            </a:extLst>
          </p:cNvPr>
          <p:cNvSpPr txBox="1"/>
          <p:nvPr/>
        </p:nvSpPr>
        <p:spPr>
          <a:xfrm>
            <a:off x="2057969" y="1224384"/>
            <a:ext cx="1809321" cy="338554"/>
          </a:xfrm>
          <a:prstGeom prst="rect">
            <a:avLst/>
          </a:prstGeom>
          <a:noFill/>
        </p:spPr>
        <p:txBody>
          <a:bodyPr wrap="square" rtlCol="0">
            <a:spAutoFit/>
          </a:bodyPr>
          <a:lstStyle/>
          <a:p>
            <a:pPr algn="ctr"/>
            <a:r>
              <a:rPr lang="de-DE" sz="1600" dirty="0">
                <a:solidFill>
                  <a:srgbClr val="0070C0"/>
                </a:solidFill>
                <a:latin typeface="+mn-lt"/>
              </a:rPr>
              <a:t>Jetstream</a:t>
            </a:r>
          </a:p>
        </p:txBody>
      </p:sp>
      <p:cxnSp>
        <p:nvCxnSpPr>
          <p:cNvPr id="13" name="Gerader Verbinder 12">
            <a:extLst>
              <a:ext uri="{FF2B5EF4-FFF2-40B4-BE49-F238E27FC236}">
                <a16:creationId xmlns:a16="http://schemas.microsoft.com/office/drawing/2014/main" id="{CF8B64D4-43EB-4560-A882-8C152B8274A2}"/>
              </a:ext>
            </a:extLst>
          </p:cNvPr>
          <p:cNvCxnSpPr>
            <a:cxnSpLocks/>
          </p:cNvCxnSpPr>
          <p:nvPr/>
        </p:nvCxnSpPr>
        <p:spPr>
          <a:xfrm flipH="1">
            <a:off x="1954162" y="1474839"/>
            <a:ext cx="589935" cy="302342"/>
          </a:xfrm>
          <a:prstGeom prst="line">
            <a:avLst/>
          </a:prstGeom>
        </p:spPr>
        <p:style>
          <a:lnRef idx="1">
            <a:schemeClr val="accent6"/>
          </a:lnRef>
          <a:fillRef idx="0">
            <a:schemeClr val="accent6"/>
          </a:fillRef>
          <a:effectRef idx="0">
            <a:schemeClr val="accent6"/>
          </a:effectRef>
          <a:fontRef idx="minor">
            <a:schemeClr val="tx1"/>
          </a:fontRef>
        </p:style>
      </p:cxnSp>
      <p:sp>
        <p:nvSpPr>
          <p:cNvPr id="15" name="Ellipse 14">
            <a:extLst>
              <a:ext uri="{FF2B5EF4-FFF2-40B4-BE49-F238E27FC236}">
                <a16:creationId xmlns:a16="http://schemas.microsoft.com/office/drawing/2014/main" id="{AE763155-C222-4893-BB1B-D2AA2271A257}"/>
              </a:ext>
            </a:extLst>
          </p:cNvPr>
          <p:cNvSpPr/>
          <p:nvPr/>
        </p:nvSpPr>
        <p:spPr>
          <a:xfrm>
            <a:off x="789262" y="1957812"/>
            <a:ext cx="360000" cy="360000"/>
          </a:xfrm>
          <a:prstGeom prst="ellipse">
            <a:avLst/>
          </a:prstGeom>
          <a:solidFill>
            <a:schemeClr val="bg1"/>
          </a:solidFill>
          <a:ln w="28575">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6" name="Ellipse 15">
            <a:extLst>
              <a:ext uri="{FF2B5EF4-FFF2-40B4-BE49-F238E27FC236}">
                <a16:creationId xmlns:a16="http://schemas.microsoft.com/office/drawing/2014/main" id="{B674869F-21BF-4B9F-93EC-C1D397EB43AD}"/>
              </a:ext>
            </a:extLst>
          </p:cNvPr>
          <p:cNvSpPr/>
          <p:nvPr/>
        </p:nvSpPr>
        <p:spPr>
          <a:xfrm>
            <a:off x="1371824" y="1736716"/>
            <a:ext cx="360000" cy="360000"/>
          </a:xfrm>
          <a:prstGeom prst="ellipse">
            <a:avLst/>
          </a:prstGeom>
          <a:solidFill>
            <a:schemeClr val="bg1"/>
          </a:solidFill>
          <a:ln w="28575">
            <a:solidFill>
              <a:srgbClr val="0066FF"/>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7" name="Ellipse 16">
            <a:extLst>
              <a:ext uri="{FF2B5EF4-FFF2-40B4-BE49-F238E27FC236}">
                <a16:creationId xmlns:a16="http://schemas.microsoft.com/office/drawing/2014/main" id="{834ED53D-4DB5-4E15-903A-5790D6998CBC}"/>
              </a:ext>
            </a:extLst>
          </p:cNvPr>
          <p:cNvSpPr/>
          <p:nvPr/>
        </p:nvSpPr>
        <p:spPr>
          <a:xfrm>
            <a:off x="1872057" y="1889245"/>
            <a:ext cx="360000" cy="360000"/>
          </a:xfrm>
          <a:prstGeom prst="ellipse">
            <a:avLst/>
          </a:prstGeom>
          <a:solidFill>
            <a:schemeClr val="bg1"/>
          </a:solidFill>
          <a:ln w="28575">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8" name="Textfeld 17">
            <a:extLst>
              <a:ext uri="{FF2B5EF4-FFF2-40B4-BE49-F238E27FC236}">
                <a16:creationId xmlns:a16="http://schemas.microsoft.com/office/drawing/2014/main" id="{598ED737-8F77-4993-A169-805DA6502D50}"/>
              </a:ext>
            </a:extLst>
          </p:cNvPr>
          <p:cNvSpPr txBox="1"/>
          <p:nvPr/>
        </p:nvSpPr>
        <p:spPr>
          <a:xfrm>
            <a:off x="793462" y="1957812"/>
            <a:ext cx="333728" cy="338554"/>
          </a:xfrm>
          <a:prstGeom prst="rect">
            <a:avLst/>
          </a:prstGeom>
          <a:noFill/>
        </p:spPr>
        <p:txBody>
          <a:bodyPr wrap="square" rtlCol="0">
            <a:spAutoFit/>
          </a:bodyPr>
          <a:lstStyle/>
          <a:p>
            <a:pPr algn="ctr"/>
            <a:r>
              <a:rPr lang="de-DE" sz="1600" b="1" dirty="0">
                <a:solidFill>
                  <a:srgbClr val="FF0000"/>
                </a:solidFill>
                <a:latin typeface="+mn-lt"/>
              </a:rPr>
              <a:t>H</a:t>
            </a:r>
          </a:p>
        </p:txBody>
      </p:sp>
      <p:sp>
        <p:nvSpPr>
          <p:cNvPr id="19" name="Textfeld 18">
            <a:extLst>
              <a:ext uri="{FF2B5EF4-FFF2-40B4-BE49-F238E27FC236}">
                <a16:creationId xmlns:a16="http://schemas.microsoft.com/office/drawing/2014/main" id="{B4B74B67-59C4-442F-8054-DB3155C61833}"/>
              </a:ext>
            </a:extLst>
          </p:cNvPr>
          <p:cNvSpPr txBox="1"/>
          <p:nvPr/>
        </p:nvSpPr>
        <p:spPr>
          <a:xfrm>
            <a:off x="1371600" y="1758162"/>
            <a:ext cx="333728" cy="338554"/>
          </a:xfrm>
          <a:prstGeom prst="rect">
            <a:avLst/>
          </a:prstGeom>
          <a:noFill/>
        </p:spPr>
        <p:txBody>
          <a:bodyPr wrap="square" rtlCol="0">
            <a:spAutoFit/>
          </a:bodyPr>
          <a:lstStyle/>
          <a:p>
            <a:pPr algn="ctr"/>
            <a:r>
              <a:rPr lang="de-DE" sz="1600" b="1" dirty="0">
                <a:solidFill>
                  <a:srgbClr val="0070C0"/>
                </a:solidFill>
                <a:latin typeface="+mn-lt"/>
              </a:rPr>
              <a:t>T</a:t>
            </a:r>
          </a:p>
        </p:txBody>
      </p:sp>
      <p:sp>
        <p:nvSpPr>
          <p:cNvPr id="20" name="Textfeld 19">
            <a:extLst>
              <a:ext uri="{FF2B5EF4-FFF2-40B4-BE49-F238E27FC236}">
                <a16:creationId xmlns:a16="http://schemas.microsoft.com/office/drawing/2014/main" id="{EA4A31E4-8A11-4ABC-B600-1FB26F658420}"/>
              </a:ext>
            </a:extLst>
          </p:cNvPr>
          <p:cNvSpPr txBox="1"/>
          <p:nvPr/>
        </p:nvSpPr>
        <p:spPr>
          <a:xfrm>
            <a:off x="1872057" y="1899968"/>
            <a:ext cx="333728" cy="338554"/>
          </a:xfrm>
          <a:prstGeom prst="rect">
            <a:avLst/>
          </a:prstGeom>
          <a:noFill/>
        </p:spPr>
        <p:txBody>
          <a:bodyPr wrap="square" rtlCol="0">
            <a:spAutoFit/>
          </a:bodyPr>
          <a:lstStyle/>
          <a:p>
            <a:pPr algn="ctr"/>
            <a:r>
              <a:rPr lang="de-DE" sz="1600" b="1" dirty="0">
                <a:solidFill>
                  <a:srgbClr val="FF0000"/>
                </a:solidFill>
                <a:latin typeface="+mn-lt"/>
              </a:rPr>
              <a:t>H</a:t>
            </a:r>
          </a:p>
        </p:txBody>
      </p:sp>
      <p:sp>
        <p:nvSpPr>
          <p:cNvPr id="21" name="Ellipse 20">
            <a:extLst>
              <a:ext uri="{FF2B5EF4-FFF2-40B4-BE49-F238E27FC236}">
                <a16:creationId xmlns:a16="http://schemas.microsoft.com/office/drawing/2014/main" id="{6980D441-9FBB-47FF-8498-593876235568}"/>
              </a:ext>
            </a:extLst>
          </p:cNvPr>
          <p:cNvSpPr/>
          <p:nvPr/>
        </p:nvSpPr>
        <p:spPr>
          <a:xfrm>
            <a:off x="5335835" y="1884810"/>
            <a:ext cx="360000" cy="360000"/>
          </a:xfrm>
          <a:prstGeom prst="ellipse">
            <a:avLst/>
          </a:prstGeom>
          <a:solidFill>
            <a:schemeClr val="bg1"/>
          </a:solidFill>
          <a:ln w="28575">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2" name="Textfeld 21">
            <a:extLst>
              <a:ext uri="{FF2B5EF4-FFF2-40B4-BE49-F238E27FC236}">
                <a16:creationId xmlns:a16="http://schemas.microsoft.com/office/drawing/2014/main" id="{26F30382-9A6A-429C-9656-374E8BE6B0E5}"/>
              </a:ext>
            </a:extLst>
          </p:cNvPr>
          <p:cNvSpPr txBox="1"/>
          <p:nvPr/>
        </p:nvSpPr>
        <p:spPr>
          <a:xfrm>
            <a:off x="5340035" y="1884810"/>
            <a:ext cx="333728" cy="338554"/>
          </a:xfrm>
          <a:prstGeom prst="rect">
            <a:avLst/>
          </a:prstGeom>
          <a:noFill/>
        </p:spPr>
        <p:txBody>
          <a:bodyPr wrap="square" rtlCol="0">
            <a:spAutoFit/>
          </a:bodyPr>
          <a:lstStyle/>
          <a:p>
            <a:pPr algn="ctr"/>
            <a:r>
              <a:rPr lang="de-DE" sz="1600" b="1" dirty="0">
                <a:solidFill>
                  <a:srgbClr val="FF0000"/>
                </a:solidFill>
                <a:latin typeface="+mn-lt"/>
              </a:rPr>
              <a:t>H</a:t>
            </a:r>
          </a:p>
        </p:txBody>
      </p:sp>
      <p:sp>
        <p:nvSpPr>
          <p:cNvPr id="23" name="Ellipse 22">
            <a:extLst>
              <a:ext uri="{FF2B5EF4-FFF2-40B4-BE49-F238E27FC236}">
                <a16:creationId xmlns:a16="http://schemas.microsoft.com/office/drawing/2014/main" id="{2ED58BA0-20A7-4E92-9852-3F4670B323BC}"/>
              </a:ext>
            </a:extLst>
          </p:cNvPr>
          <p:cNvSpPr/>
          <p:nvPr/>
        </p:nvSpPr>
        <p:spPr>
          <a:xfrm>
            <a:off x="6216560" y="1878522"/>
            <a:ext cx="360000" cy="360000"/>
          </a:xfrm>
          <a:prstGeom prst="ellipse">
            <a:avLst/>
          </a:prstGeom>
          <a:solidFill>
            <a:schemeClr val="bg1"/>
          </a:solidFill>
          <a:ln w="28575">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4" name="Textfeld 23">
            <a:extLst>
              <a:ext uri="{FF2B5EF4-FFF2-40B4-BE49-F238E27FC236}">
                <a16:creationId xmlns:a16="http://schemas.microsoft.com/office/drawing/2014/main" id="{DA649A28-523C-4876-887C-1A5D00895794}"/>
              </a:ext>
            </a:extLst>
          </p:cNvPr>
          <p:cNvSpPr txBox="1"/>
          <p:nvPr/>
        </p:nvSpPr>
        <p:spPr>
          <a:xfrm>
            <a:off x="6229401" y="1891674"/>
            <a:ext cx="333728" cy="338554"/>
          </a:xfrm>
          <a:prstGeom prst="rect">
            <a:avLst/>
          </a:prstGeom>
          <a:noFill/>
        </p:spPr>
        <p:txBody>
          <a:bodyPr wrap="square" rtlCol="0">
            <a:spAutoFit/>
          </a:bodyPr>
          <a:lstStyle/>
          <a:p>
            <a:pPr algn="ctr"/>
            <a:r>
              <a:rPr lang="de-DE" sz="1600" b="1" dirty="0">
                <a:solidFill>
                  <a:srgbClr val="FF0000"/>
                </a:solidFill>
                <a:latin typeface="+mn-lt"/>
              </a:rPr>
              <a:t>H</a:t>
            </a:r>
          </a:p>
        </p:txBody>
      </p:sp>
      <p:sp>
        <p:nvSpPr>
          <p:cNvPr id="25" name="Ellipse 24">
            <a:extLst>
              <a:ext uri="{FF2B5EF4-FFF2-40B4-BE49-F238E27FC236}">
                <a16:creationId xmlns:a16="http://schemas.microsoft.com/office/drawing/2014/main" id="{3599B666-EEA1-460F-BAD9-399B79E8D21C}"/>
              </a:ext>
            </a:extLst>
          </p:cNvPr>
          <p:cNvSpPr/>
          <p:nvPr/>
        </p:nvSpPr>
        <p:spPr>
          <a:xfrm>
            <a:off x="5774097" y="1740238"/>
            <a:ext cx="360000" cy="360000"/>
          </a:xfrm>
          <a:prstGeom prst="ellipse">
            <a:avLst/>
          </a:prstGeom>
          <a:solidFill>
            <a:schemeClr val="bg1"/>
          </a:solidFill>
          <a:ln w="28575">
            <a:solidFill>
              <a:srgbClr val="0066FF"/>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6" name="Textfeld 25">
            <a:extLst>
              <a:ext uri="{FF2B5EF4-FFF2-40B4-BE49-F238E27FC236}">
                <a16:creationId xmlns:a16="http://schemas.microsoft.com/office/drawing/2014/main" id="{0114BBD8-2D0A-4F30-809C-EE52C2456883}"/>
              </a:ext>
            </a:extLst>
          </p:cNvPr>
          <p:cNvSpPr txBox="1"/>
          <p:nvPr/>
        </p:nvSpPr>
        <p:spPr>
          <a:xfrm>
            <a:off x="5778297" y="1740238"/>
            <a:ext cx="333728" cy="338554"/>
          </a:xfrm>
          <a:prstGeom prst="rect">
            <a:avLst/>
          </a:prstGeom>
          <a:noFill/>
          <a:ln>
            <a:noFill/>
          </a:ln>
        </p:spPr>
        <p:txBody>
          <a:bodyPr wrap="square" rtlCol="0">
            <a:spAutoFit/>
          </a:bodyPr>
          <a:lstStyle/>
          <a:p>
            <a:pPr algn="ctr"/>
            <a:r>
              <a:rPr lang="de-DE" sz="1600" b="1" dirty="0">
                <a:solidFill>
                  <a:srgbClr val="0066FF"/>
                </a:solidFill>
                <a:latin typeface="+mn-lt"/>
              </a:rPr>
              <a:t>T</a:t>
            </a:r>
          </a:p>
        </p:txBody>
      </p:sp>
    </p:spTree>
    <p:extLst>
      <p:ext uri="{BB962C8B-B14F-4D97-AF65-F5344CB8AC3E}">
        <p14:creationId xmlns:p14="http://schemas.microsoft.com/office/powerpoint/2010/main" val="12955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7">
                                            <p:txEl>
                                              <p:pRg st="0" end="0"/>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5" grpId="0" animBg="1"/>
      <p:bldP spid="16" grpId="0" animBg="1"/>
      <p:bldP spid="17" grpId="0" animBg="1"/>
      <p:bldP spid="18" grpId="0"/>
      <p:bldP spid="19" grpId="0"/>
      <p:bldP spid="20" grpId="0"/>
      <p:bldP spid="21" grpId="0" animBg="1"/>
      <p:bldP spid="22" grpId="0"/>
      <p:bldP spid="23" grpId="0" animBg="1"/>
      <p:bldP spid="24" grpId="0"/>
      <p:bldP spid="25" grpId="0" animBg="1"/>
      <p:bldP spid="2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a:extLst>
              <a:ext uri="{FF2B5EF4-FFF2-40B4-BE49-F238E27FC236}">
                <a16:creationId xmlns:a16="http://schemas.microsoft.com/office/drawing/2014/main" id="{42BCB96F-6186-46C4-83E7-B138CC8CEF2A}"/>
              </a:ext>
            </a:extLst>
          </p:cNvPr>
          <p:cNvSpPr txBox="1"/>
          <p:nvPr/>
        </p:nvSpPr>
        <p:spPr>
          <a:xfrm>
            <a:off x="6212977" y="1197523"/>
            <a:ext cx="1749822" cy="830997"/>
          </a:xfrm>
          <a:prstGeom prst="rect">
            <a:avLst/>
          </a:prstGeom>
          <a:noFill/>
        </p:spPr>
        <p:txBody>
          <a:bodyPr wrap="square" rtlCol="0">
            <a:spAutoFit/>
          </a:bodyPr>
          <a:lstStyle/>
          <a:p>
            <a:pPr algn="ctr"/>
            <a:r>
              <a:rPr lang="de-DE" sz="1600" dirty="0">
                <a:latin typeface="+mn-lt"/>
              </a:rPr>
              <a:t>Höherer Wasserentzug durch Pflanzen</a:t>
            </a:r>
          </a:p>
        </p:txBody>
      </p:sp>
      <p:sp>
        <p:nvSpPr>
          <p:cNvPr id="6" name="Textfeld 5">
            <a:extLst>
              <a:ext uri="{FF2B5EF4-FFF2-40B4-BE49-F238E27FC236}">
                <a16:creationId xmlns:a16="http://schemas.microsoft.com/office/drawing/2014/main" id="{7B5EFCDB-B419-4102-93CF-A91E9DE035D3}"/>
              </a:ext>
            </a:extLst>
          </p:cNvPr>
          <p:cNvSpPr txBox="1"/>
          <p:nvPr/>
        </p:nvSpPr>
        <p:spPr>
          <a:xfrm>
            <a:off x="958966" y="1190834"/>
            <a:ext cx="1809321" cy="1077218"/>
          </a:xfrm>
          <a:prstGeom prst="rect">
            <a:avLst/>
          </a:prstGeom>
          <a:noFill/>
        </p:spPr>
        <p:txBody>
          <a:bodyPr wrap="square" rtlCol="0">
            <a:spAutoFit/>
          </a:bodyPr>
          <a:lstStyle/>
          <a:p>
            <a:pPr algn="ctr"/>
            <a:r>
              <a:rPr lang="de-DE" sz="1600" dirty="0">
                <a:latin typeface="+mn-lt"/>
              </a:rPr>
              <a:t>Geringere Niederschlags-mengen im Sommer</a:t>
            </a:r>
          </a:p>
        </p:txBody>
      </p:sp>
      <p:sp>
        <p:nvSpPr>
          <p:cNvPr id="3" name="Textplatzhalter 2"/>
          <p:cNvSpPr>
            <a:spLocks noGrp="1"/>
          </p:cNvSpPr>
          <p:nvPr>
            <p:ph type="body" sz="quarter" idx="12"/>
          </p:nvPr>
        </p:nvSpPr>
        <p:spPr/>
        <p:txBody>
          <a:bodyPr/>
          <a:lstStyle/>
          <a:p>
            <a:r>
              <a:rPr lang="de-DE" dirty="0"/>
              <a:t>Trockenperioden und Dürren</a:t>
            </a:r>
          </a:p>
        </p:txBody>
      </p:sp>
      <p:sp>
        <p:nvSpPr>
          <p:cNvPr id="8"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2" name="Rechteck: abgerundete Ecken 1">
            <a:extLst>
              <a:ext uri="{FF2B5EF4-FFF2-40B4-BE49-F238E27FC236}">
                <a16:creationId xmlns:a16="http://schemas.microsoft.com/office/drawing/2014/main" id="{AB3543FA-848C-42DF-B8C1-FD0735E88EF8}"/>
              </a:ext>
            </a:extLst>
          </p:cNvPr>
          <p:cNvSpPr/>
          <p:nvPr/>
        </p:nvSpPr>
        <p:spPr>
          <a:xfrm>
            <a:off x="3418238" y="2139483"/>
            <a:ext cx="2242388" cy="1335272"/>
          </a:xfrm>
          <a:prstGeom prst="roundRect">
            <a:avLst/>
          </a:prstGeom>
          <a:solidFill>
            <a:srgbClr val="FF0000"/>
          </a:solidFill>
          <a:ln w="3810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4" name="Textfeld 3">
            <a:extLst>
              <a:ext uri="{FF2B5EF4-FFF2-40B4-BE49-F238E27FC236}">
                <a16:creationId xmlns:a16="http://schemas.microsoft.com/office/drawing/2014/main" id="{DCA0CBAB-EB0E-4BF0-86A1-B8358546DFB6}"/>
              </a:ext>
            </a:extLst>
          </p:cNvPr>
          <p:cNvSpPr txBox="1"/>
          <p:nvPr/>
        </p:nvSpPr>
        <p:spPr>
          <a:xfrm>
            <a:off x="3359693" y="2330065"/>
            <a:ext cx="2339064" cy="954107"/>
          </a:xfrm>
          <a:prstGeom prst="rect">
            <a:avLst/>
          </a:prstGeom>
          <a:noFill/>
        </p:spPr>
        <p:txBody>
          <a:bodyPr wrap="square" rtlCol="0">
            <a:spAutoFit/>
          </a:bodyPr>
          <a:lstStyle/>
          <a:p>
            <a:pPr algn="ctr"/>
            <a:r>
              <a:rPr lang="de-DE" sz="2800" b="1" dirty="0">
                <a:solidFill>
                  <a:schemeClr val="bg1"/>
                </a:solidFill>
                <a:latin typeface="+mn-lt"/>
              </a:rPr>
              <a:t>Trockenheit und Dürre</a:t>
            </a:r>
          </a:p>
        </p:txBody>
      </p:sp>
      <p:sp>
        <p:nvSpPr>
          <p:cNvPr id="5" name="Rechteck: abgerundete Ecken 4">
            <a:extLst>
              <a:ext uri="{FF2B5EF4-FFF2-40B4-BE49-F238E27FC236}">
                <a16:creationId xmlns:a16="http://schemas.microsoft.com/office/drawing/2014/main" id="{7A74A4CD-FEB3-4342-B021-B15F8A4B7F88}"/>
              </a:ext>
            </a:extLst>
          </p:cNvPr>
          <p:cNvSpPr/>
          <p:nvPr/>
        </p:nvSpPr>
        <p:spPr>
          <a:xfrm>
            <a:off x="6326043" y="1188345"/>
            <a:ext cx="1544142" cy="830997"/>
          </a:xfrm>
          <a:prstGeom prst="roundRect">
            <a:avLst/>
          </a:prstGeom>
          <a:ln w="28575">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9" name="Rechteck: abgerundete Ecken 8">
            <a:extLst>
              <a:ext uri="{FF2B5EF4-FFF2-40B4-BE49-F238E27FC236}">
                <a16:creationId xmlns:a16="http://schemas.microsoft.com/office/drawing/2014/main" id="{A3B7BD2E-E8EF-429C-BF70-E451834D5E6F}"/>
              </a:ext>
            </a:extLst>
          </p:cNvPr>
          <p:cNvSpPr/>
          <p:nvPr/>
        </p:nvSpPr>
        <p:spPr>
          <a:xfrm>
            <a:off x="3618818" y="4154785"/>
            <a:ext cx="1909703" cy="778295"/>
          </a:xfrm>
          <a:prstGeom prst="roundRect">
            <a:avLst/>
          </a:prstGeom>
          <a:ln w="28575">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1" name="Rechteck: abgerundete Ecken 10">
            <a:extLst>
              <a:ext uri="{FF2B5EF4-FFF2-40B4-BE49-F238E27FC236}">
                <a16:creationId xmlns:a16="http://schemas.microsoft.com/office/drawing/2014/main" id="{B47A4DFD-1525-4DD0-A834-0FF7F3722954}"/>
              </a:ext>
            </a:extLst>
          </p:cNvPr>
          <p:cNvSpPr/>
          <p:nvPr/>
        </p:nvSpPr>
        <p:spPr>
          <a:xfrm>
            <a:off x="1153591" y="1176293"/>
            <a:ext cx="1459029" cy="1106301"/>
          </a:xfrm>
          <a:prstGeom prst="roundRect">
            <a:avLst/>
          </a:prstGeom>
          <a:ln w="28575">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7" name="Textfeld 16">
            <a:extLst>
              <a:ext uri="{FF2B5EF4-FFF2-40B4-BE49-F238E27FC236}">
                <a16:creationId xmlns:a16="http://schemas.microsoft.com/office/drawing/2014/main" id="{AC848FA1-75AA-4EBC-83AA-5C2B4A4DECED}"/>
              </a:ext>
            </a:extLst>
          </p:cNvPr>
          <p:cNvSpPr txBox="1"/>
          <p:nvPr/>
        </p:nvSpPr>
        <p:spPr>
          <a:xfrm>
            <a:off x="794477" y="3094867"/>
            <a:ext cx="1605191" cy="1077218"/>
          </a:xfrm>
          <a:prstGeom prst="rect">
            <a:avLst/>
          </a:prstGeom>
          <a:noFill/>
        </p:spPr>
        <p:txBody>
          <a:bodyPr wrap="square" rtlCol="0">
            <a:spAutoFit/>
          </a:bodyPr>
          <a:lstStyle/>
          <a:p>
            <a:pPr algn="ctr"/>
            <a:r>
              <a:rPr lang="de-DE" sz="1600" dirty="0">
                <a:latin typeface="+mn-lt"/>
              </a:rPr>
              <a:t>Größere Wasserverluste durch  Verdunstung</a:t>
            </a:r>
          </a:p>
        </p:txBody>
      </p:sp>
      <p:sp>
        <p:nvSpPr>
          <p:cNvPr id="18" name="Textfeld 17">
            <a:extLst>
              <a:ext uri="{FF2B5EF4-FFF2-40B4-BE49-F238E27FC236}">
                <a16:creationId xmlns:a16="http://schemas.microsoft.com/office/drawing/2014/main" id="{E2AFF770-1DA4-48CE-A664-C7213920F15E}"/>
              </a:ext>
            </a:extLst>
          </p:cNvPr>
          <p:cNvSpPr txBox="1"/>
          <p:nvPr/>
        </p:nvSpPr>
        <p:spPr>
          <a:xfrm>
            <a:off x="3637160" y="4244301"/>
            <a:ext cx="1873017" cy="584775"/>
          </a:xfrm>
          <a:prstGeom prst="rect">
            <a:avLst/>
          </a:prstGeom>
          <a:noFill/>
        </p:spPr>
        <p:txBody>
          <a:bodyPr wrap="square" rtlCol="0">
            <a:spAutoFit/>
          </a:bodyPr>
          <a:lstStyle/>
          <a:p>
            <a:pPr algn="ctr"/>
            <a:r>
              <a:rPr lang="de-DE" sz="1600" dirty="0">
                <a:latin typeface="+mn-lt"/>
              </a:rPr>
              <a:t>Tendenz zu Starkniederschlägen</a:t>
            </a:r>
          </a:p>
        </p:txBody>
      </p:sp>
      <p:sp>
        <p:nvSpPr>
          <p:cNvPr id="19" name="Textfeld 18">
            <a:extLst>
              <a:ext uri="{FF2B5EF4-FFF2-40B4-BE49-F238E27FC236}">
                <a16:creationId xmlns:a16="http://schemas.microsoft.com/office/drawing/2014/main" id="{0DFE1598-2433-4288-B027-E3FAD94E1085}"/>
              </a:ext>
            </a:extLst>
          </p:cNvPr>
          <p:cNvSpPr txBox="1"/>
          <p:nvPr/>
        </p:nvSpPr>
        <p:spPr>
          <a:xfrm>
            <a:off x="6356948" y="3094867"/>
            <a:ext cx="1716926" cy="1077218"/>
          </a:xfrm>
          <a:prstGeom prst="rect">
            <a:avLst/>
          </a:prstGeom>
          <a:noFill/>
        </p:spPr>
        <p:txBody>
          <a:bodyPr wrap="square" rtlCol="0">
            <a:spAutoFit/>
          </a:bodyPr>
          <a:lstStyle/>
          <a:p>
            <a:pPr algn="ctr"/>
            <a:r>
              <a:rPr lang="de-DE" sz="1600" dirty="0">
                <a:latin typeface="+mn-lt"/>
              </a:rPr>
              <a:t>Schlechtere Aufnahme-fähigkeit trockener Böden</a:t>
            </a:r>
          </a:p>
        </p:txBody>
      </p:sp>
      <p:sp>
        <p:nvSpPr>
          <p:cNvPr id="21" name="Pfeil: nach unten 20">
            <a:extLst>
              <a:ext uri="{FF2B5EF4-FFF2-40B4-BE49-F238E27FC236}">
                <a16:creationId xmlns:a16="http://schemas.microsoft.com/office/drawing/2014/main" id="{3526B5FD-A8B3-4E38-B239-83B0BB834E8A}"/>
              </a:ext>
            </a:extLst>
          </p:cNvPr>
          <p:cNvSpPr/>
          <p:nvPr/>
        </p:nvSpPr>
        <p:spPr>
          <a:xfrm rot="17993442">
            <a:off x="2955441" y="1903471"/>
            <a:ext cx="275643" cy="472022"/>
          </a:xfrm>
          <a:prstGeom prst="downArrow">
            <a:avLst/>
          </a:prstGeom>
          <a:solidFill>
            <a:srgbClr val="C0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2" name="Pfeil: nach unten 21">
            <a:extLst>
              <a:ext uri="{FF2B5EF4-FFF2-40B4-BE49-F238E27FC236}">
                <a16:creationId xmlns:a16="http://schemas.microsoft.com/office/drawing/2014/main" id="{4CA55611-BF38-44C2-A34A-0814C82DBCFD}"/>
              </a:ext>
            </a:extLst>
          </p:cNvPr>
          <p:cNvSpPr/>
          <p:nvPr/>
        </p:nvSpPr>
        <p:spPr>
          <a:xfrm rot="10800000">
            <a:off x="4491894" y="3578759"/>
            <a:ext cx="275643" cy="472022"/>
          </a:xfrm>
          <a:prstGeom prst="downArrow">
            <a:avLst/>
          </a:prstGeom>
          <a:solidFill>
            <a:srgbClr val="C0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3" name="Pfeil: nach unten 22">
            <a:extLst>
              <a:ext uri="{FF2B5EF4-FFF2-40B4-BE49-F238E27FC236}">
                <a16:creationId xmlns:a16="http://schemas.microsoft.com/office/drawing/2014/main" id="{33D45A06-9C84-4336-8771-E0ED3B49CD6B}"/>
              </a:ext>
            </a:extLst>
          </p:cNvPr>
          <p:cNvSpPr/>
          <p:nvPr/>
        </p:nvSpPr>
        <p:spPr>
          <a:xfrm rot="6911945">
            <a:off x="5877905" y="3232421"/>
            <a:ext cx="275643" cy="472022"/>
          </a:xfrm>
          <a:prstGeom prst="downArrow">
            <a:avLst/>
          </a:prstGeom>
          <a:solidFill>
            <a:srgbClr val="C0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4" name="Pfeil: nach unten 23">
            <a:extLst>
              <a:ext uri="{FF2B5EF4-FFF2-40B4-BE49-F238E27FC236}">
                <a16:creationId xmlns:a16="http://schemas.microsoft.com/office/drawing/2014/main" id="{C5FFF5E6-C8FB-437D-AE00-3CE4CD22CAFD}"/>
              </a:ext>
            </a:extLst>
          </p:cNvPr>
          <p:cNvSpPr/>
          <p:nvPr/>
        </p:nvSpPr>
        <p:spPr>
          <a:xfrm rot="3298958">
            <a:off x="5855513" y="1908380"/>
            <a:ext cx="275643" cy="472022"/>
          </a:xfrm>
          <a:prstGeom prst="downArrow">
            <a:avLst/>
          </a:prstGeom>
          <a:solidFill>
            <a:srgbClr val="C0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5" name="Pfeil: nach unten 24">
            <a:extLst>
              <a:ext uri="{FF2B5EF4-FFF2-40B4-BE49-F238E27FC236}">
                <a16:creationId xmlns:a16="http://schemas.microsoft.com/office/drawing/2014/main" id="{3FAF7F35-01A7-47B8-8DF7-2CB01321F430}"/>
              </a:ext>
            </a:extLst>
          </p:cNvPr>
          <p:cNvSpPr/>
          <p:nvPr/>
        </p:nvSpPr>
        <p:spPr>
          <a:xfrm rot="14612245">
            <a:off x="2793734" y="3357671"/>
            <a:ext cx="275643" cy="472022"/>
          </a:xfrm>
          <a:prstGeom prst="downArrow">
            <a:avLst/>
          </a:prstGeom>
          <a:solidFill>
            <a:srgbClr val="C0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7" name="Rechteck: abgerundete Ecken 26">
            <a:extLst>
              <a:ext uri="{FF2B5EF4-FFF2-40B4-BE49-F238E27FC236}">
                <a16:creationId xmlns:a16="http://schemas.microsoft.com/office/drawing/2014/main" id="{055C23AA-3E5A-4402-9898-D0C2C2E546DE}"/>
              </a:ext>
            </a:extLst>
          </p:cNvPr>
          <p:cNvSpPr/>
          <p:nvPr/>
        </p:nvSpPr>
        <p:spPr>
          <a:xfrm>
            <a:off x="882251" y="3065784"/>
            <a:ext cx="1459029" cy="1106301"/>
          </a:xfrm>
          <a:prstGeom prst="roundRect">
            <a:avLst/>
          </a:prstGeom>
          <a:ln w="28575">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29" name="Rechteck: abgerundete Ecken 28">
            <a:extLst>
              <a:ext uri="{FF2B5EF4-FFF2-40B4-BE49-F238E27FC236}">
                <a16:creationId xmlns:a16="http://schemas.microsoft.com/office/drawing/2014/main" id="{2A38EB73-57C5-4CF7-AE0E-CB5C63AC08E7}"/>
              </a:ext>
            </a:extLst>
          </p:cNvPr>
          <p:cNvSpPr/>
          <p:nvPr/>
        </p:nvSpPr>
        <p:spPr>
          <a:xfrm>
            <a:off x="6446427" y="3059278"/>
            <a:ext cx="1544142" cy="1106301"/>
          </a:xfrm>
          <a:prstGeom prst="roundRect">
            <a:avLst/>
          </a:prstGeom>
          <a:ln w="28575">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174721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5" grpId="0" animBg="1"/>
      <p:bldP spid="9" grpId="0" animBg="1"/>
      <p:bldP spid="11" grpId="0" animBg="1"/>
      <p:bldP spid="17" grpId="0"/>
      <p:bldP spid="18" grpId="0"/>
      <p:bldP spid="19" grpId="0"/>
      <p:bldP spid="21" grpId="0" animBg="1"/>
      <p:bldP spid="22" grpId="0" animBg="1"/>
      <p:bldP spid="23" grpId="0" animBg="1"/>
      <p:bldP spid="24" grpId="0" animBg="1"/>
      <p:bldP spid="25" grpId="0" animBg="1"/>
      <p:bldP spid="27" grpId="0" animBg="1"/>
      <p:bldP spid="2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865064" y="960755"/>
            <a:ext cx="4394485" cy="3260747"/>
          </a:xfrm>
          <a:prstGeom prst="rect">
            <a:avLst/>
          </a:prstGeom>
        </p:spPr>
      </p:pic>
      <p:sp>
        <p:nvSpPr>
          <p:cNvPr id="3" name="Textplatzhalter 2">
            <a:extLst>
              <a:ext uri="{FF2B5EF4-FFF2-40B4-BE49-F238E27FC236}">
                <a16:creationId xmlns:a16="http://schemas.microsoft.com/office/drawing/2014/main" id="{ED83D9F4-DBC1-463F-94E3-74E918FDC23F}"/>
              </a:ext>
            </a:extLst>
          </p:cNvPr>
          <p:cNvSpPr>
            <a:spLocks noGrp="1"/>
          </p:cNvSpPr>
          <p:nvPr>
            <p:ph type="body" sz="quarter" idx="14"/>
          </p:nvPr>
        </p:nvSpPr>
        <p:spPr/>
        <p:txBody>
          <a:bodyPr/>
          <a:lstStyle/>
          <a:p>
            <a:r>
              <a:rPr lang="de-DE" dirty="0">
                <a:solidFill>
                  <a:schemeClr val="tx1"/>
                </a:solidFill>
                <a:latin typeface="+mj-lt"/>
              </a:rPr>
              <a:t>Starkniederschlag</a:t>
            </a:r>
          </a:p>
        </p:txBody>
      </p:sp>
      <p:sp>
        <p:nvSpPr>
          <p:cNvPr id="7" name="Textfeld 6"/>
          <p:cNvSpPr txBox="1"/>
          <p:nvPr/>
        </p:nvSpPr>
        <p:spPr>
          <a:xfrm>
            <a:off x="859940" y="1456660"/>
            <a:ext cx="965915" cy="1169551"/>
          </a:xfrm>
          <a:prstGeom prst="rect">
            <a:avLst/>
          </a:prstGeom>
          <a:noFill/>
        </p:spPr>
        <p:txBody>
          <a:bodyPr wrap="square" rtlCol="0">
            <a:spAutoFit/>
          </a:bodyPr>
          <a:lstStyle/>
          <a:p>
            <a:r>
              <a:rPr lang="de-DE" sz="1400" b="1" dirty="0">
                <a:latin typeface="+mn-lt"/>
              </a:rPr>
              <a:t>Sommer-halbjahr: </a:t>
            </a:r>
            <a:r>
              <a:rPr lang="de-DE" sz="1400" dirty="0">
                <a:latin typeface="+mn-lt"/>
              </a:rPr>
              <a:t>Kein ein-</a:t>
            </a:r>
            <a:r>
              <a:rPr lang="de-DE" sz="1400" dirty="0" err="1">
                <a:latin typeface="+mn-lt"/>
              </a:rPr>
              <a:t>heitlicher</a:t>
            </a:r>
            <a:r>
              <a:rPr lang="de-DE" sz="1400" dirty="0">
                <a:latin typeface="+mn-lt"/>
              </a:rPr>
              <a:t> Trend</a:t>
            </a:r>
          </a:p>
        </p:txBody>
      </p:sp>
      <p:sp>
        <p:nvSpPr>
          <p:cNvPr id="8" name="Textfeld 7"/>
          <p:cNvSpPr txBox="1"/>
          <p:nvPr/>
        </p:nvSpPr>
        <p:spPr>
          <a:xfrm>
            <a:off x="6464432" y="1526973"/>
            <a:ext cx="1064330" cy="954107"/>
          </a:xfrm>
          <a:prstGeom prst="rect">
            <a:avLst/>
          </a:prstGeom>
          <a:noFill/>
        </p:spPr>
        <p:txBody>
          <a:bodyPr wrap="square" rtlCol="0">
            <a:spAutoFit/>
          </a:bodyPr>
          <a:lstStyle/>
          <a:p>
            <a:pPr algn="l"/>
            <a:r>
              <a:rPr lang="de-DE" sz="1400" b="1" dirty="0">
                <a:latin typeface="+mn-lt"/>
              </a:rPr>
              <a:t>Winter-halbjahr</a:t>
            </a:r>
            <a:r>
              <a:rPr lang="de-DE" sz="1400" dirty="0">
                <a:latin typeface="+mn-lt"/>
              </a:rPr>
              <a:t>:</a:t>
            </a:r>
            <a:br>
              <a:rPr lang="de-DE" sz="1400" dirty="0">
                <a:latin typeface="+mn-lt"/>
              </a:rPr>
            </a:br>
            <a:r>
              <a:rPr lang="de-DE" sz="1400" dirty="0">
                <a:latin typeface="+mn-lt"/>
              </a:rPr>
              <a:t>Signifikante Zunahme</a:t>
            </a:r>
          </a:p>
        </p:txBody>
      </p:sp>
      <p:sp>
        <p:nvSpPr>
          <p:cNvPr id="9" name="Textfeld 8"/>
          <p:cNvSpPr txBox="1"/>
          <p:nvPr/>
        </p:nvSpPr>
        <p:spPr>
          <a:xfrm>
            <a:off x="1844354" y="4353791"/>
            <a:ext cx="4543397" cy="938719"/>
          </a:xfrm>
          <a:prstGeom prst="rect">
            <a:avLst/>
          </a:prstGeom>
          <a:noFill/>
        </p:spPr>
        <p:txBody>
          <a:bodyPr wrap="square" rtlCol="0">
            <a:spAutoFit/>
          </a:bodyPr>
          <a:lstStyle/>
          <a:p>
            <a:r>
              <a:rPr lang="de-DE" sz="1600" b="1" dirty="0">
                <a:latin typeface="+mn-lt"/>
              </a:rPr>
              <a:t>Prognose</a:t>
            </a:r>
            <a:r>
              <a:rPr lang="de-DE" sz="1600" dirty="0">
                <a:latin typeface="+mn-lt"/>
              </a:rPr>
              <a:t>: Abnahme von schwachen und mittleren Niederschlägen zu Gunsten von Starkniederschlägen</a:t>
            </a:r>
          </a:p>
          <a:p>
            <a:pPr algn="l"/>
            <a:endParaRPr lang="de-DE" sz="2300" dirty="0"/>
          </a:p>
        </p:txBody>
      </p:sp>
      <p:sp>
        <p:nvSpPr>
          <p:cNvPr id="11" name="Rechteck 10"/>
          <p:cNvSpPr/>
          <p:nvPr/>
        </p:nvSpPr>
        <p:spPr>
          <a:xfrm>
            <a:off x="6259549" y="3082729"/>
            <a:ext cx="2180361" cy="830997"/>
          </a:xfrm>
          <a:prstGeom prst="rect">
            <a:avLst/>
          </a:prstGeom>
        </p:spPr>
        <p:txBody>
          <a:bodyPr wrap="square">
            <a:spAutoFit/>
          </a:bodyPr>
          <a:lstStyle/>
          <a:p>
            <a:r>
              <a:rPr lang="de-DE" sz="1200" dirty="0">
                <a:latin typeface="+mn-lt"/>
              </a:rPr>
              <a:t>Entwicklung der max. 1-tägigen Gebietsniederschlagshöhen im hydrologischen Sommer- und Winterhalbjahr </a:t>
            </a:r>
            <a:r>
              <a:rPr lang="de-DE" sz="800" dirty="0">
                <a:latin typeface="+mn-lt"/>
              </a:rPr>
              <a:t>(48)</a:t>
            </a:r>
          </a:p>
        </p:txBody>
      </p:sp>
      <p:sp>
        <p:nvSpPr>
          <p:cNvPr id="10"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4" name="Rechteck: abgerundete Ecken 3">
            <a:extLst>
              <a:ext uri="{FF2B5EF4-FFF2-40B4-BE49-F238E27FC236}">
                <a16:creationId xmlns:a16="http://schemas.microsoft.com/office/drawing/2014/main" id="{7353553C-3531-442F-BD1E-309F35A506FB}"/>
              </a:ext>
            </a:extLst>
          </p:cNvPr>
          <p:cNvSpPr/>
          <p:nvPr/>
        </p:nvSpPr>
        <p:spPr>
          <a:xfrm>
            <a:off x="1752273" y="4353791"/>
            <a:ext cx="4620066" cy="581137"/>
          </a:xfrm>
          <a:prstGeom prst="roundRect">
            <a:avLst/>
          </a:prstGeom>
          <a:ln w="19050">
            <a:solidFill>
              <a:srgbClr val="0066FF"/>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2" name="Pfeil: nach unten 11">
            <a:extLst>
              <a:ext uri="{FF2B5EF4-FFF2-40B4-BE49-F238E27FC236}">
                <a16:creationId xmlns:a16="http://schemas.microsoft.com/office/drawing/2014/main" id="{3D0C7A5A-1DDE-42E3-AF60-E89A4FA5927F}"/>
              </a:ext>
            </a:extLst>
          </p:cNvPr>
          <p:cNvSpPr/>
          <p:nvPr/>
        </p:nvSpPr>
        <p:spPr>
          <a:xfrm rot="10800000">
            <a:off x="7278935" y="1562404"/>
            <a:ext cx="249826" cy="403556"/>
          </a:xfrm>
          <a:prstGeom prst="downArrow">
            <a:avLst/>
          </a:prstGeom>
          <a:solidFill>
            <a:srgbClr val="0066FF"/>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3" name="Rechteck: abgerundete Ecken 12">
            <a:extLst>
              <a:ext uri="{FF2B5EF4-FFF2-40B4-BE49-F238E27FC236}">
                <a16:creationId xmlns:a16="http://schemas.microsoft.com/office/drawing/2014/main" id="{30A9B546-B285-4D80-AE68-FCD56E71B31B}"/>
              </a:ext>
            </a:extLst>
          </p:cNvPr>
          <p:cNvSpPr/>
          <p:nvPr/>
        </p:nvSpPr>
        <p:spPr>
          <a:xfrm>
            <a:off x="6410960" y="1462480"/>
            <a:ext cx="1277145" cy="1018600"/>
          </a:xfrm>
          <a:prstGeom prst="roundRect">
            <a:avLst/>
          </a:prstGeom>
          <a:ln w="19050">
            <a:solidFill>
              <a:srgbClr val="0066FF"/>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4" name="Rechteck: abgerundete Ecken 13">
            <a:extLst>
              <a:ext uri="{FF2B5EF4-FFF2-40B4-BE49-F238E27FC236}">
                <a16:creationId xmlns:a16="http://schemas.microsoft.com/office/drawing/2014/main" id="{85AD5FB7-7329-4A7F-8609-12E788A1B045}"/>
              </a:ext>
            </a:extLst>
          </p:cNvPr>
          <p:cNvSpPr/>
          <p:nvPr/>
        </p:nvSpPr>
        <p:spPr>
          <a:xfrm>
            <a:off x="819726" y="1456660"/>
            <a:ext cx="899957" cy="1169551"/>
          </a:xfrm>
          <a:prstGeom prst="roundRect">
            <a:avLst/>
          </a:prstGeom>
          <a:ln w="19050">
            <a:solidFill>
              <a:srgbClr val="0066FF"/>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89955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785448" y="1277815"/>
            <a:ext cx="3152372" cy="1554272"/>
          </a:xfrm>
          <a:prstGeom prst="rect">
            <a:avLst/>
          </a:prstGeom>
          <a:noFill/>
        </p:spPr>
        <p:txBody>
          <a:bodyPr wrap="square" rtlCol="0">
            <a:spAutoFit/>
          </a:bodyPr>
          <a:lstStyle/>
          <a:p>
            <a:pPr marL="342900" marR="0" lvl="0" indent="-342900" algn="l" defTabSz="457200" rtl="0" eaLnBrk="0" fontAlgn="base" latinLnBrk="0" hangingPunct="0">
              <a:lnSpc>
                <a:spcPct val="100000"/>
              </a:lnSpc>
              <a:spcBef>
                <a:spcPts val="0"/>
              </a:spcBef>
              <a:spcAft>
                <a:spcPts val="1200"/>
              </a:spcAft>
              <a:buClr>
                <a:srgbClr val="7AB800"/>
              </a:buClr>
              <a:buSzTx/>
              <a:buFont typeface="Arial" panose="020B0604020202020204" pitchFamily="34" charset="0"/>
              <a:buChar char="•"/>
              <a:tabLst/>
              <a:defRPr/>
            </a:pPr>
            <a:r>
              <a:rPr kumimoji="0" lang="de-DE" sz="1900" b="0" i="0" u="none" strike="noStrike" kern="1200" cap="none" spc="0" normalizeH="0" baseline="0" noProof="0" dirty="0">
                <a:ln>
                  <a:noFill/>
                </a:ln>
                <a:solidFill>
                  <a:srgbClr val="000000"/>
                </a:solidFill>
                <a:effectLst/>
                <a:uLnTx/>
                <a:uFillTx/>
                <a:latin typeface="+mn-lt"/>
              </a:rPr>
              <a:t>Unwetter und Stürme dürften infolge des Klimawandels sowohl </a:t>
            </a:r>
            <a:r>
              <a:rPr kumimoji="0" lang="de-DE" sz="1900" b="1" i="0" u="none" strike="noStrike" kern="1200" cap="none" spc="0" normalizeH="0" baseline="0" noProof="0" dirty="0">
                <a:ln>
                  <a:noFill/>
                </a:ln>
                <a:solidFill>
                  <a:srgbClr val="000000"/>
                </a:solidFill>
                <a:effectLst/>
                <a:uLnTx/>
                <a:uFillTx/>
                <a:latin typeface="+mn-lt"/>
              </a:rPr>
              <a:t>häufiger</a:t>
            </a:r>
            <a:r>
              <a:rPr kumimoji="0" lang="de-DE" sz="1900" b="0" i="0" u="none" strike="noStrike" kern="1200" cap="none" spc="0" normalizeH="0" baseline="0" noProof="0" dirty="0">
                <a:ln>
                  <a:noFill/>
                </a:ln>
                <a:solidFill>
                  <a:srgbClr val="000000"/>
                </a:solidFill>
                <a:effectLst/>
                <a:uLnTx/>
                <a:uFillTx/>
                <a:latin typeface="+mn-lt"/>
              </a:rPr>
              <a:t>, als auch </a:t>
            </a:r>
            <a:r>
              <a:rPr kumimoji="0" lang="de-DE" sz="1900" b="1" i="0" u="none" strike="noStrike" kern="1200" cap="none" spc="0" normalizeH="0" baseline="0" noProof="0" dirty="0">
                <a:ln>
                  <a:noFill/>
                </a:ln>
                <a:solidFill>
                  <a:srgbClr val="000000"/>
                </a:solidFill>
                <a:effectLst/>
                <a:uLnTx/>
                <a:uFillTx/>
                <a:latin typeface="+mn-lt"/>
              </a:rPr>
              <a:t>intensiver</a:t>
            </a:r>
            <a:r>
              <a:rPr kumimoji="0" lang="de-DE" sz="1900" b="0" i="0" u="none" strike="noStrike" kern="1200" cap="none" spc="0" normalizeH="0" baseline="0" noProof="0" dirty="0">
                <a:ln>
                  <a:noFill/>
                </a:ln>
                <a:solidFill>
                  <a:srgbClr val="000000"/>
                </a:solidFill>
                <a:effectLst/>
                <a:uLnTx/>
                <a:uFillTx/>
                <a:latin typeface="+mn-lt"/>
              </a:rPr>
              <a:t> auftreten</a:t>
            </a:r>
          </a:p>
        </p:txBody>
      </p:sp>
      <p:graphicFrame>
        <p:nvGraphicFramePr>
          <p:cNvPr id="5" name="Diagramm 4"/>
          <p:cNvGraphicFramePr/>
          <p:nvPr>
            <p:extLst>
              <p:ext uri="{D42A27DB-BD31-4B8C-83A1-F6EECF244321}">
                <p14:modId xmlns:p14="http://schemas.microsoft.com/office/powerpoint/2010/main" val="3124567742"/>
              </p:ext>
            </p:extLst>
          </p:nvPr>
        </p:nvGraphicFramePr>
        <p:xfrm>
          <a:off x="454170" y="3411170"/>
          <a:ext cx="7162800" cy="1445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7" name="Textplatzhalter 2">
            <a:extLst>
              <a:ext uri="{FF2B5EF4-FFF2-40B4-BE49-F238E27FC236}">
                <a16:creationId xmlns:a16="http://schemas.microsoft.com/office/drawing/2014/main" id="{ED83D9F4-DBC1-463F-94E3-74E918FDC23F}"/>
              </a:ext>
            </a:extLst>
          </p:cNvPr>
          <p:cNvSpPr>
            <a:spLocks noGrp="1"/>
          </p:cNvSpPr>
          <p:nvPr>
            <p:ph type="body" sz="quarter" idx="14"/>
          </p:nvPr>
        </p:nvSpPr>
        <p:spPr>
          <a:xfrm>
            <a:off x="971550" y="617855"/>
            <a:ext cx="6612591" cy="342900"/>
          </a:xfrm>
        </p:spPr>
        <p:txBody>
          <a:bodyPr/>
          <a:lstStyle/>
          <a:p>
            <a:r>
              <a:rPr lang="de-DE" dirty="0">
                <a:solidFill>
                  <a:schemeClr val="tx1"/>
                </a:solidFill>
                <a:latin typeface="+mj-lt"/>
              </a:rPr>
              <a:t>Unwetter</a:t>
            </a:r>
          </a:p>
        </p:txBody>
      </p:sp>
      <p:pic>
        <p:nvPicPr>
          <p:cNvPr id="2" name="Grafik 1"/>
          <p:cNvPicPr>
            <a:picLocks noChangeAspect="1"/>
          </p:cNvPicPr>
          <p:nvPr/>
        </p:nvPicPr>
        <p:blipFill>
          <a:blip r:embed="rId8"/>
          <a:stretch>
            <a:fillRect/>
          </a:stretch>
        </p:blipFill>
        <p:spPr>
          <a:xfrm>
            <a:off x="6208167" y="563626"/>
            <a:ext cx="1092510" cy="1356219"/>
          </a:xfrm>
          <a:prstGeom prst="rect">
            <a:avLst/>
          </a:prstGeom>
        </p:spPr>
      </p:pic>
      <p:sp>
        <p:nvSpPr>
          <p:cNvPr id="8" name="Textfeld 7">
            <a:extLst>
              <a:ext uri="{FF2B5EF4-FFF2-40B4-BE49-F238E27FC236}">
                <a16:creationId xmlns:a16="http://schemas.microsoft.com/office/drawing/2014/main" id="{9F46FDA0-911E-4F68-8A7C-4F3A7F05E7A0}"/>
              </a:ext>
            </a:extLst>
          </p:cNvPr>
          <p:cNvSpPr txBox="1"/>
          <p:nvPr/>
        </p:nvSpPr>
        <p:spPr>
          <a:xfrm>
            <a:off x="6384474" y="2925348"/>
            <a:ext cx="369948" cy="215444"/>
          </a:xfrm>
          <a:prstGeom prst="rect">
            <a:avLst/>
          </a:prstGeom>
          <a:noFill/>
        </p:spPr>
        <p:txBody>
          <a:bodyPr wrap="square" rtlCol="0">
            <a:spAutoFit/>
          </a:bodyPr>
          <a:lstStyle/>
          <a:p>
            <a:r>
              <a:rPr lang="de-DE" sz="800" dirty="0">
                <a:latin typeface="+mn-lt"/>
              </a:rPr>
              <a:t>(49)</a:t>
            </a:r>
          </a:p>
        </p:txBody>
      </p:sp>
      <p:pic>
        <p:nvPicPr>
          <p:cNvPr id="9" name="Grafik 8">
            <a:extLst>
              <a:ext uri="{FF2B5EF4-FFF2-40B4-BE49-F238E27FC236}">
                <a16:creationId xmlns:a16="http://schemas.microsoft.com/office/drawing/2014/main" id="{2AA103CE-1A15-4BF3-8A16-9C11AFB7CA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42437" y="2770568"/>
            <a:ext cx="103839" cy="99845"/>
          </a:xfrm>
          <a:prstGeom prst="rect">
            <a:avLst/>
          </a:prstGeom>
        </p:spPr>
      </p:pic>
      <p:pic>
        <p:nvPicPr>
          <p:cNvPr id="10" name="Grafik 9">
            <a:extLst>
              <a:ext uri="{FF2B5EF4-FFF2-40B4-BE49-F238E27FC236}">
                <a16:creationId xmlns:a16="http://schemas.microsoft.com/office/drawing/2014/main" id="{16B6F482-371B-4368-A50D-A5D26E92C0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19000">
            <a:off x="5875536" y="2938195"/>
            <a:ext cx="106367" cy="102276"/>
          </a:xfrm>
          <a:prstGeom prst="rect">
            <a:avLst/>
          </a:prstGeom>
        </p:spPr>
      </p:pic>
      <p:pic>
        <p:nvPicPr>
          <p:cNvPr id="11" name="Grafik 10">
            <a:extLst>
              <a:ext uri="{FF2B5EF4-FFF2-40B4-BE49-F238E27FC236}">
                <a16:creationId xmlns:a16="http://schemas.microsoft.com/office/drawing/2014/main" id="{B9A55395-47A6-4CD4-AFBF-4DCC01C115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70600" y="3055397"/>
            <a:ext cx="103839" cy="99845"/>
          </a:xfrm>
          <a:prstGeom prst="rect">
            <a:avLst/>
          </a:prstGeom>
        </p:spPr>
      </p:pic>
      <p:pic>
        <p:nvPicPr>
          <p:cNvPr id="12" name="Grafik 11">
            <a:extLst>
              <a:ext uri="{FF2B5EF4-FFF2-40B4-BE49-F238E27FC236}">
                <a16:creationId xmlns:a16="http://schemas.microsoft.com/office/drawing/2014/main" id="{E9B64E28-86E1-46F1-8CA6-7EE938DD0C4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91313" y="1860761"/>
            <a:ext cx="1092510" cy="824669"/>
          </a:xfrm>
          <a:prstGeom prst="rect">
            <a:avLst/>
          </a:prstGeom>
        </p:spPr>
      </p:pic>
      <p:pic>
        <p:nvPicPr>
          <p:cNvPr id="13" name="Grafik 12">
            <a:extLst>
              <a:ext uri="{FF2B5EF4-FFF2-40B4-BE49-F238E27FC236}">
                <a16:creationId xmlns:a16="http://schemas.microsoft.com/office/drawing/2014/main" id="{90F18EDC-89AD-4B61-BB39-E6AA3754BB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377" y="2852311"/>
            <a:ext cx="103839" cy="99845"/>
          </a:xfrm>
          <a:prstGeom prst="rect">
            <a:avLst/>
          </a:prstGeom>
        </p:spPr>
      </p:pic>
      <p:pic>
        <p:nvPicPr>
          <p:cNvPr id="14" name="Grafik 13">
            <a:extLst>
              <a:ext uri="{FF2B5EF4-FFF2-40B4-BE49-F238E27FC236}">
                <a16:creationId xmlns:a16="http://schemas.microsoft.com/office/drawing/2014/main" id="{DC8B8375-6099-405B-A167-C131818CD4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19000">
            <a:off x="5546401" y="3033644"/>
            <a:ext cx="110357" cy="106112"/>
          </a:xfrm>
          <a:prstGeom prst="rect">
            <a:avLst/>
          </a:prstGeom>
        </p:spPr>
      </p:pic>
      <p:pic>
        <p:nvPicPr>
          <p:cNvPr id="15" name="Grafik 14">
            <a:extLst>
              <a:ext uri="{FF2B5EF4-FFF2-40B4-BE49-F238E27FC236}">
                <a16:creationId xmlns:a16="http://schemas.microsoft.com/office/drawing/2014/main" id="{6F222B60-D4E9-4CE9-BB79-498848034E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9037" y="2740758"/>
            <a:ext cx="103839" cy="99845"/>
          </a:xfrm>
          <a:prstGeom prst="rect">
            <a:avLst/>
          </a:prstGeom>
        </p:spPr>
      </p:pic>
      <p:pic>
        <p:nvPicPr>
          <p:cNvPr id="16" name="Grafik 15">
            <a:extLst>
              <a:ext uri="{FF2B5EF4-FFF2-40B4-BE49-F238E27FC236}">
                <a16:creationId xmlns:a16="http://schemas.microsoft.com/office/drawing/2014/main" id="{A7D101E5-8668-4155-9E92-3E16E8BF5F87}"/>
              </a:ext>
            </a:extLst>
          </p:cNvPr>
          <p:cNvPicPr>
            <a:picLocks noChangeAspect="1"/>
          </p:cNvPicPr>
          <p:nvPr/>
        </p:nvPicPr>
        <p:blipFill>
          <a:blip r:embed="rId11"/>
          <a:stretch>
            <a:fillRect/>
          </a:stretch>
        </p:blipFill>
        <p:spPr>
          <a:xfrm>
            <a:off x="4130854" y="749056"/>
            <a:ext cx="1143585" cy="1027681"/>
          </a:xfrm>
          <a:prstGeom prst="rect">
            <a:avLst/>
          </a:prstGeom>
        </p:spPr>
      </p:pic>
    </p:spTree>
    <p:extLst>
      <p:ext uri="{BB962C8B-B14F-4D97-AF65-F5344CB8AC3E}">
        <p14:creationId xmlns:p14="http://schemas.microsoft.com/office/powerpoint/2010/main" val="2644531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22060DA-A874-4324-931B-C39306C6A1AA}"/>
              </a:ext>
            </a:extLst>
          </p:cNvPr>
          <p:cNvSpPr>
            <a:spLocks noGrp="1"/>
          </p:cNvSpPr>
          <p:nvPr>
            <p:ph type="body" sz="quarter" idx="12"/>
          </p:nvPr>
        </p:nvSpPr>
        <p:spPr/>
        <p:txBody>
          <a:bodyPr/>
          <a:lstStyle/>
          <a:p>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1612877105"/>
              </p:ext>
            </p:extLst>
          </p:nvPr>
        </p:nvGraphicFramePr>
        <p:xfrm>
          <a:off x="755873" y="1069165"/>
          <a:ext cx="6915927" cy="3225467"/>
        </p:xfrm>
        <a:graphic>
          <a:graphicData uri="http://schemas.openxmlformats.org/drawingml/2006/table">
            <a:tbl>
              <a:tblPr firstRow="1" firstCol="1" bandRow="1">
                <a:tableStyleId>{5C22544A-7EE6-4342-B048-85BDC9FD1C3A}</a:tableStyleId>
              </a:tblPr>
              <a:tblGrid>
                <a:gridCol w="1728981">
                  <a:extLst>
                    <a:ext uri="{9D8B030D-6E8A-4147-A177-3AD203B41FA5}">
                      <a16:colId xmlns:a16="http://schemas.microsoft.com/office/drawing/2014/main" val="3165293057"/>
                    </a:ext>
                  </a:extLst>
                </a:gridCol>
                <a:gridCol w="864491">
                  <a:extLst>
                    <a:ext uri="{9D8B030D-6E8A-4147-A177-3AD203B41FA5}">
                      <a16:colId xmlns:a16="http://schemas.microsoft.com/office/drawing/2014/main" val="374192255"/>
                    </a:ext>
                  </a:extLst>
                </a:gridCol>
                <a:gridCol w="864491">
                  <a:extLst>
                    <a:ext uri="{9D8B030D-6E8A-4147-A177-3AD203B41FA5}">
                      <a16:colId xmlns:a16="http://schemas.microsoft.com/office/drawing/2014/main" val="1655248311"/>
                    </a:ext>
                  </a:extLst>
                </a:gridCol>
                <a:gridCol w="864491">
                  <a:extLst>
                    <a:ext uri="{9D8B030D-6E8A-4147-A177-3AD203B41FA5}">
                      <a16:colId xmlns:a16="http://schemas.microsoft.com/office/drawing/2014/main" val="3286087467"/>
                    </a:ext>
                  </a:extLst>
                </a:gridCol>
                <a:gridCol w="864491">
                  <a:extLst>
                    <a:ext uri="{9D8B030D-6E8A-4147-A177-3AD203B41FA5}">
                      <a16:colId xmlns:a16="http://schemas.microsoft.com/office/drawing/2014/main" val="2094166493"/>
                    </a:ext>
                  </a:extLst>
                </a:gridCol>
                <a:gridCol w="864491">
                  <a:extLst>
                    <a:ext uri="{9D8B030D-6E8A-4147-A177-3AD203B41FA5}">
                      <a16:colId xmlns:a16="http://schemas.microsoft.com/office/drawing/2014/main" val="156574480"/>
                    </a:ext>
                  </a:extLst>
                </a:gridCol>
                <a:gridCol w="864491">
                  <a:extLst>
                    <a:ext uri="{9D8B030D-6E8A-4147-A177-3AD203B41FA5}">
                      <a16:colId xmlns:a16="http://schemas.microsoft.com/office/drawing/2014/main" val="2240118764"/>
                    </a:ext>
                  </a:extLst>
                </a:gridCol>
              </a:tblGrid>
              <a:tr h="528252">
                <a:tc>
                  <a:txBody>
                    <a:bodyPr/>
                    <a:lstStyle/>
                    <a:p>
                      <a:endParaRPr lang="de-DE" dirty="0"/>
                    </a:p>
                  </a:txBody>
                  <a:tcPr/>
                </a:tc>
                <a:tc gridSpan="2">
                  <a:txBody>
                    <a:bodyPr/>
                    <a:lstStyle/>
                    <a:p>
                      <a:r>
                        <a:rPr lang="de-DE" sz="1600" dirty="0"/>
                        <a:t>Bisherige Entwicklung (1881-2019)</a:t>
                      </a:r>
                    </a:p>
                  </a:txBody>
                  <a:tcPr/>
                </a:tc>
                <a:tc hMerge="1">
                  <a:txBody>
                    <a:bodyPr/>
                    <a:lstStyle/>
                    <a:p>
                      <a:endParaRPr lang="de-DE"/>
                    </a:p>
                  </a:txBody>
                  <a:tcPr/>
                </a:tc>
                <a:tc gridSpan="2">
                  <a:txBody>
                    <a:bodyPr/>
                    <a:lstStyle/>
                    <a:p>
                      <a:r>
                        <a:rPr lang="de-DE" sz="1600" dirty="0"/>
                        <a:t>Prognose </a:t>
                      </a:r>
                    </a:p>
                    <a:p>
                      <a:r>
                        <a:rPr lang="de-DE" sz="1600" dirty="0"/>
                        <a:t>nahe Zukunft</a:t>
                      </a:r>
                    </a:p>
                  </a:txBody>
                  <a:tcPr/>
                </a:tc>
                <a:tc hMerge="1">
                  <a:txBody>
                    <a:bodyPr/>
                    <a:lstStyle/>
                    <a:p>
                      <a:endParaRPr lang="de-DE"/>
                    </a:p>
                  </a:txBody>
                  <a:tcPr/>
                </a:tc>
                <a:tc gridSpan="2">
                  <a:txBody>
                    <a:bodyPr/>
                    <a:lstStyle/>
                    <a:p>
                      <a:r>
                        <a:rPr lang="de-DE" sz="1600" dirty="0"/>
                        <a:t>Prognose </a:t>
                      </a:r>
                    </a:p>
                    <a:p>
                      <a:r>
                        <a:rPr lang="de-DE" sz="1600" dirty="0"/>
                        <a:t>ferne Zukunft</a:t>
                      </a:r>
                    </a:p>
                  </a:txBody>
                  <a:tcPr/>
                </a:tc>
                <a:tc hMerge="1">
                  <a:txBody>
                    <a:bodyPr/>
                    <a:lstStyle/>
                    <a:p>
                      <a:endParaRPr lang="de-DE"/>
                    </a:p>
                  </a:txBody>
                  <a:tcPr/>
                </a:tc>
                <a:extLst>
                  <a:ext uri="{0D108BD9-81ED-4DB2-BD59-A6C34878D82A}">
                    <a16:rowId xmlns:a16="http://schemas.microsoft.com/office/drawing/2014/main" val="476581366"/>
                  </a:ext>
                </a:extLst>
              </a:tr>
              <a:tr h="375249">
                <a:tc>
                  <a:txBody>
                    <a:bodyPr/>
                    <a:lstStyle/>
                    <a:p>
                      <a:r>
                        <a:rPr lang="de-DE" sz="1600" dirty="0"/>
                        <a:t>Temperatur</a:t>
                      </a:r>
                    </a:p>
                  </a:txBody>
                  <a:tcPr/>
                </a:tc>
                <a:tc gridSpan="2">
                  <a:txBody>
                    <a:bodyPr/>
                    <a:lstStyle/>
                    <a:p>
                      <a:pPr marL="0" indent="0">
                        <a:buFont typeface="Arial" panose="020B0604020202020204" pitchFamily="34" charset="0"/>
                        <a:buNone/>
                      </a:pPr>
                      <a:r>
                        <a:rPr lang="de-DE" dirty="0"/>
                        <a:t>+ 1,7 °C</a:t>
                      </a:r>
                    </a:p>
                  </a:txBody>
                  <a:tcPr/>
                </a:tc>
                <a:tc hMerge="1">
                  <a:txBody>
                    <a:bodyPr/>
                    <a:lstStyle/>
                    <a:p>
                      <a:endParaRPr lang="de-DE"/>
                    </a:p>
                  </a:txBody>
                  <a:tcPr/>
                </a:tc>
                <a:tc gridSpan="2">
                  <a:txBody>
                    <a:bodyPr/>
                    <a:lstStyle/>
                    <a:p>
                      <a:pPr marL="0" indent="0">
                        <a:buFont typeface="Arial" panose="020B0604020202020204" pitchFamily="34" charset="0"/>
                        <a:buNone/>
                      </a:pPr>
                      <a:r>
                        <a:rPr lang="de-DE" dirty="0"/>
                        <a:t>+0,5 bis</a:t>
                      </a:r>
                      <a:r>
                        <a:rPr lang="de-DE" baseline="0" dirty="0"/>
                        <a:t> +2,5 °C</a:t>
                      </a:r>
                      <a:endParaRPr lang="de-DE" dirty="0"/>
                    </a:p>
                  </a:txBody>
                  <a:tcPr/>
                </a:tc>
                <a:tc hMerge="1">
                  <a:txBody>
                    <a:bodyPr/>
                    <a:lstStyle/>
                    <a:p>
                      <a:endParaRPr lang="de-DE"/>
                    </a:p>
                  </a:txBody>
                  <a:tcPr/>
                </a:tc>
                <a:tc gridSpan="2">
                  <a:txBody>
                    <a:bodyPr/>
                    <a:lstStyle/>
                    <a:p>
                      <a:pPr marL="0" indent="0">
                        <a:buFont typeface="Arial" panose="020B0604020202020204" pitchFamily="34" charset="0"/>
                        <a:buNone/>
                      </a:pPr>
                      <a:r>
                        <a:rPr lang="de-DE" dirty="0"/>
                        <a:t>+2,0</a:t>
                      </a:r>
                      <a:r>
                        <a:rPr lang="de-DE" baseline="0" dirty="0"/>
                        <a:t> bis +5,0 °C</a:t>
                      </a:r>
                      <a:endParaRPr lang="de-DE" dirty="0"/>
                    </a:p>
                  </a:txBody>
                  <a:tcPr/>
                </a:tc>
                <a:tc hMerge="1">
                  <a:txBody>
                    <a:bodyPr/>
                    <a:lstStyle/>
                    <a:p>
                      <a:endParaRPr lang="de-DE"/>
                    </a:p>
                  </a:txBody>
                  <a:tcPr/>
                </a:tc>
                <a:extLst>
                  <a:ext uri="{0D108BD9-81ED-4DB2-BD59-A6C34878D82A}">
                    <a16:rowId xmlns:a16="http://schemas.microsoft.com/office/drawing/2014/main" val="3673995707"/>
                  </a:ext>
                </a:extLst>
              </a:tr>
              <a:tr h="960458">
                <a:tc>
                  <a:txBody>
                    <a:bodyPr/>
                    <a:lstStyle/>
                    <a:p>
                      <a:r>
                        <a:rPr lang="de-DE" sz="1600" dirty="0"/>
                        <a:t>Niederschlag</a:t>
                      </a:r>
                    </a:p>
                  </a:txBody>
                  <a:tcPr/>
                </a:tc>
                <a:tc>
                  <a:txBody>
                    <a:bodyPr/>
                    <a:lstStyle/>
                    <a:p>
                      <a:pPr marL="0" indent="0">
                        <a:buFont typeface="Arial" panose="020B0604020202020204" pitchFamily="34" charset="0"/>
                        <a:buNone/>
                      </a:pPr>
                      <a:r>
                        <a:rPr lang="de-DE" dirty="0"/>
                        <a:t>Winter</a:t>
                      </a:r>
                    </a:p>
                  </a:txBody>
                  <a:tcPr/>
                </a:tc>
                <a:tc>
                  <a:txBody>
                    <a:bodyPr/>
                    <a:lstStyle/>
                    <a:p>
                      <a:pPr marL="0" indent="0">
                        <a:buFont typeface="Arial" panose="020B0604020202020204" pitchFamily="34" charset="0"/>
                        <a:buNone/>
                      </a:pPr>
                      <a:r>
                        <a:rPr lang="de-DE" dirty="0"/>
                        <a:t>Sommer</a:t>
                      </a:r>
                    </a:p>
                  </a:txBody>
                  <a:tcPr/>
                </a:tc>
                <a:tc>
                  <a:txBody>
                    <a:bodyPr/>
                    <a:lstStyle/>
                    <a:p>
                      <a:pPr marL="0" indent="0">
                        <a:buFont typeface="Arial" panose="020B0604020202020204" pitchFamily="34" charset="0"/>
                        <a:buNone/>
                      </a:pPr>
                      <a:r>
                        <a:rPr lang="de-DE" dirty="0"/>
                        <a:t>Winter</a:t>
                      </a:r>
                    </a:p>
                    <a:p>
                      <a:pPr marL="0" indent="0">
                        <a:buFont typeface="Arial" panose="020B0604020202020204" pitchFamily="34" charset="0"/>
                        <a:buNone/>
                      </a:pPr>
                      <a:endParaRPr lang="de-DE" dirty="0"/>
                    </a:p>
                    <a:p>
                      <a:pPr marL="0" indent="0">
                        <a:buFont typeface="Arial" panose="020B0604020202020204" pitchFamily="34" charset="0"/>
                        <a:buNone/>
                      </a:pPr>
                      <a:r>
                        <a:rPr lang="de-DE" dirty="0"/>
                        <a:t>- 5 bis +20 %</a:t>
                      </a:r>
                    </a:p>
                  </a:txBody>
                  <a:tcPr/>
                </a:tc>
                <a:tc>
                  <a:txBody>
                    <a:bodyPr/>
                    <a:lstStyle/>
                    <a:p>
                      <a:pPr marL="0" indent="0">
                        <a:buFont typeface="Arial" panose="020B0604020202020204" pitchFamily="34" charset="0"/>
                        <a:buNone/>
                      </a:pPr>
                      <a:r>
                        <a:rPr lang="de-DE" dirty="0"/>
                        <a:t>Sommer</a:t>
                      </a:r>
                    </a:p>
                    <a:p>
                      <a:pPr marL="0" indent="0">
                        <a:buFont typeface="Arial" panose="020B0604020202020204" pitchFamily="34" charset="0"/>
                        <a:buNone/>
                      </a:pPr>
                      <a:endParaRPr lang="de-DE" dirty="0"/>
                    </a:p>
                    <a:p>
                      <a:pPr marL="0" indent="0">
                        <a:buFont typeface="Arial" panose="020B0604020202020204" pitchFamily="34" charset="0"/>
                        <a:buNone/>
                      </a:pPr>
                      <a:r>
                        <a:rPr lang="de-DE" dirty="0"/>
                        <a:t>+5 bis </a:t>
                      </a:r>
                      <a:br>
                        <a:rPr lang="de-DE" dirty="0"/>
                      </a:br>
                      <a:r>
                        <a:rPr lang="de-DE" dirty="0"/>
                        <a:t>-10 %</a:t>
                      </a:r>
                    </a:p>
                  </a:txBody>
                  <a:tcPr/>
                </a:tc>
                <a:tc>
                  <a:txBody>
                    <a:bodyPr/>
                    <a:lstStyle/>
                    <a:p>
                      <a:pPr marL="0" indent="0">
                        <a:buFont typeface="Arial" panose="020B0604020202020204" pitchFamily="34" charset="0"/>
                        <a:buNone/>
                      </a:pPr>
                      <a:r>
                        <a:rPr lang="de-DE" dirty="0"/>
                        <a:t>Winter</a:t>
                      </a:r>
                    </a:p>
                    <a:p>
                      <a:pPr marL="0" indent="0">
                        <a:buFont typeface="Arial" panose="020B0604020202020204" pitchFamily="34" charset="0"/>
                        <a:buNone/>
                      </a:pPr>
                      <a:endParaRPr lang="de-DE" dirty="0"/>
                    </a:p>
                    <a:p>
                      <a:pPr marL="0" marR="0" lvl="0" indent="0" algn="l"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dirty="0"/>
                        <a:t>- 5 bis +30 %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dirty="0"/>
                        <a:t>Sommer</a:t>
                      </a:r>
                    </a:p>
                    <a:p>
                      <a:pPr marL="0" indent="0">
                        <a:buFont typeface="Arial" panose="020B0604020202020204" pitchFamily="34" charset="0"/>
                        <a:buNone/>
                      </a:pPr>
                      <a:endParaRPr lang="de-DE" dirty="0"/>
                    </a:p>
                    <a:p>
                      <a:pPr marL="0" indent="0">
                        <a:buFont typeface="Arial" panose="020B0604020202020204" pitchFamily="34" charset="0"/>
                        <a:buNone/>
                      </a:pPr>
                      <a:r>
                        <a:rPr lang="de-DE" dirty="0"/>
                        <a:t>+ 5 bis </a:t>
                      </a:r>
                    </a:p>
                    <a:p>
                      <a:pPr marL="0" indent="0">
                        <a:buFont typeface="Arial" panose="020B0604020202020204" pitchFamily="34" charset="0"/>
                        <a:buNone/>
                      </a:pPr>
                      <a:r>
                        <a:rPr lang="de-DE" dirty="0"/>
                        <a:t>-20 %</a:t>
                      </a:r>
                    </a:p>
                  </a:txBody>
                  <a:tcPr/>
                </a:tc>
                <a:extLst>
                  <a:ext uri="{0D108BD9-81ED-4DB2-BD59-A6C34878D82A}">
                    <a16:rowId xmlns:a16="http://schemas.microsoft.com/office/drawing/2014/main" val="2864529433"/>
                  </a:ext>
                </a:extLst>
              </a:tr>
              <a:tr h="966047">
                <a:tc>
                  <a:txBody>
                    <a:bodyPr/>
                    <a:lstStyle/>
                    <a:p>
                      <a:r>
                        <a:rPr lang="de-DE" sz="1600" dirty="0"/>
                        <a:t>Extremereignisse (Dürren, Starkregen, Stürme)</a:t>
                      </a:r>
                    </a:p>
                  </a:txBody>
                  <a:tcPr/>
                </a:tc>
                <a:tc gridSpan="2">
                  <a:txBody>
                    <a:bodyPr/>
                    <a:lstStyle/>
                    <a:p>
                      <a:pPr marL="285750" indent="-285750">
                        <a:buFont typeface="Arial" panose="020B0604020202020204" pitchFamily="34" charset="0"/>
                        <a:buChar char="•"/>
                      </a:pPr>
                      <a:r>
                        <a:rPr lang="de-DE" dirty="0"/>
                        <a:t>Tendenziell</a:t>
                      </a:r>
                      <a:r>
                        <a:rPr lang="de-DE" baseline="0" dirty="0"/>
                        <a:t> l</a:t>
                      </a:r>
                      <a:r>
                        <a:rPr lang="de-DE" dirty="0"/>
                        <a:t>eichte Zunahme</a:t>
                      </a:r>
                    </a:p>
                  </a:txBody>
                  <a:tcPr/>
                </a:tc>
                <a:tc hMerge="1">
                  <a:txBody>
                    <a:bodyPr/>
                    <a:lstStyle/>
                    <a:p>
                      <a:endParaRPr lang="de-DE"/>
                    </a:p>
                  </a:txBody>
                  <a:tcPr/>
                </a:tc>
                <a:tc gridSpan="2">
                  <a:txBody>
                    <a:bodyPr/>
                    <a:lstStyle/>
                    <a:p>
                      <a:pPr marL="285750" indent="-285750">
                        <a:buFont typeface="Arial" panose="020B0604020202020204" pitchFamily="34" charset="0"/>
                        <a:buChar char="•"/>
                      </a:pPr>
                      <a:r>
                        <a:rPr lang="de-DE" baseline="0" dirty="0"/>
                        <a:t>Zunehmende Häufigkeit und Intensität wahrscheinlich</a:t>
                      </a:r>
                      <a:endParaRPr lang="de-DE" dirty="0"/>
                    </a:p>
                  </a:txBody>
                  <a:tcPr/>
                </a:tc>
                <a:tc hMerge="1">
                  <a:txBody>
                    <a:bodyPr/>
                    <a:lstStyle/>
                    <a:p>
                      <a:endParaRPr lang="de-DE"/>
                    </a:p>
                  </a:txBody>
                  <a:tcPr/>
                </a:tc>
                <a:tc gridSpan="2">
                  <a:txBody>
                    <a:bodyPr/>
                    <a:lstStyle/>
                    <a:p>
                      <a:pPr marL="285750" indent="-285750">
                        <a:buFont typeface="Arial" panose="020B0604020202020204" pitchFamily="34" charset="0"/>
                        <a:buChar char="•"/>
                      </a:pPr>
                      <a:r>
                        <a:rPr lang="de-DE" baseline="0" dirty="0"/>
                        <a:t>Zunehmende Häufigkeit und Intensität wahrscheinlich</a:t>
                      </a:r>
                      <a:endParaRPr lang="de-DE" dirty="0"/>
                    </a:p>
                  </a:txBody>
                  <a:tcPr/>
                </a:tc>
                <a:tc hMerge="1">
                  <a:txBody>
                    <a:bodyPr/>
                    <a:lstStyle/>
                    <a:p>
                      <a:endParaRPr lang="de-DE"/>
                    </a:p>
                  </a:txBody>
                  <a:tcPr/>
                </a:tc>
                <a:extLst>
                  <a:ext uri="{0D108BD9-81ED-4DB2-BD59-A6C34878D82A}">
                    <a16:rowId xmlns:a16="http://schemas.microsoft.com/office/drawing/2014/main" val="2031428274"/>
                  </a:ext>
                </a:extLst>
              </a:tr>
            </a:tbl>
          </a:graphicData>
        </a:graphic>
      </p:graphicFrame>
      <p:cxnSp>
        <p:nvCxnSpPr>
          <p:cNvPr id="27" name="Gerade Verbindung mit Pfeil 26"/>
          <p:cNvCxnSpPr/>
          <p:nvPr/>
        </p:nvCxnSpPr>
        <p:spPr>
          <a:xfrm rot="-2100000">
            <a:off x="2640063" y="2697270"/>
            <a:ext cx="216000" cy="0"/>
          </a:xfrm>
          <a:prstGeom prst="straightConnector1">
            <a:avLst/>
          </a:prstGeom>
          <a:ln>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Gerade Verbindung mit Pfeil 27"/>
          <p:cNvCxnSpPr/>
          <p:nvPr/>
        </p:nvCxnSpPr>
        <p:spPr>
          <a:xfrm rot="-2100000">
            <a:off x="4505044" y="2679678"/>
            <a:ext cx="216000" cy="0"/>
          </a:xfrm>
          <a:prstGeom prst="straightConnector1">
            <a:avLst/>
          </a:prstGeom>
          <a:ln>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Gerade Verbindung mit Pfeil 28"/>
          <p:cNvCxnSpPr/>
          <p:nvPr/>
        </p:nvCxnSpPr>
        <p:spPr>
          <a:xfrm rot="-2100000">
            <a:off x="6132592" y="2690762"/>
            <a:ext cx="216000" cy="0"/>
          </a:xfrm>
          <a:prstGeom prst="straightConnector1">
            <a:avLst/>
          </a:prstGeom>
          <a:ln>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Gerade Verbindung mit Pfeil 29"/>
          <p:cNvCxnSpPr/>
          <p:nvPr/>
        </p:nvCxnSpPr>
        <p:spPr>
          <a:xfrm rot="600000">
            <a:off x="3553163" y="2680028"/>
            <a:ext cx="216000" cy="0"/>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Gerade Verbindung mit Pfeil 30"/>
          <p:cNvCxnSpPr/>
          <p:nvPr/>
        </p:nvCxnSpPr>
        <p:spPr>
          <a:xfrm rot="600000">
            <a:off x="6978113" y="2652076"/>
            <a:ext cx="216000" cy="0"/>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Gerade Verbindung mit Pfeil 31"/>
          <p:cNvCxnSpPr/>
          <p:nvPr/>
        </p:nvCxnSpPr>
        <p:spPr>
          <a:xfrm rot="600000">
            <a:off x="5307244" y="2684733"/>
            <a:ext cx="216000" cy="0"/>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Das Klima in Bayern</a:t>
            </a:r>
          </a:p>
        </p:txBody>
      </p:sp>
      <p:sp>
        <p:nvSpPr>
          <p:cNvPr id="4" name="Textplatzhalter 3"/>
          <p:cNvSpPr>
            <a:spLocks noGrp="1"/>
          </p:cNvSpPr>
          <p:nvPr>
            <p:ph type="body" sz="quarter" idx="14"/>
          </p:nvPr>
        </p:nvSpPr>
        <p:spPr/>
        <p:txBody>
          <a:bodyPr/>
          <a:lstStyle/>
          <a:p>
            <a:r>
              <a:rPr lang="de-DE" dirty="0">
                <a:solidFill>
                  <a:schemeClr val="tx1"/>
                </a:solidFill>
              </a:rPr>
              <a:t>Zusammenfassung</a:t>
            </a:r>
          </a:p>
        </p:txBody>
      </p:sp>
      <p:sp>
        <p:nvSpPr>
          <p:cNvPr id="15" name="Textfeld 14">
            <a:extLst>
              <a:ext uri="{FF2B5EF4-FFF2-40B4-BE49-F238E27FC236}">
                <a16:creationId xmlns:a16="http://schemas.microsoft.com/office/drawing/2014/main" id="{56E0C284-1D47-48BE-84DA-920A9E2332F4}"/>
              </a:ext>
            </a:extLst>
          </p:cNvPr>
          <p:cNvSpPr txBox="1"/>
          <p:nvPr/>
        </p:nvSpPr>
        <p:spPr>
          <a:xfrm>
            <a:off x="5691234" y="1858238"/>
            <a:ext cx="315841" cy="261610"/>
          </a:xfrm>
          <a:prstGeom prst="rect">
            <a:avLst/>
          </a:prstGeom>
          <a:noFill/>
        </p:spPr>
        <p:txBody>
          <a:bodyPr wrap="square" rtlCol="0">
            <a:spAutoFit/>
          </a:bodyPr>
          <a:lstStyle/>
          <a:p>
            <a:r>
              <a:rPr lang="de-DE" sz="1100" dirty="0">
                <a:latin typeface="+mn-lt"/>
              </a:rPr>
              <a:t>*</a:t>
            </a:r>
            <a:r>
              <a:rPr lang="de-DE" sz="600" dirty="0">
                <a:latin typeface="+mn-lt"/>
              </a:rPr>
              <a:t>1</a:t>
            </a:r>
            <a:endParaRPr lang="de-DE" sz="1100" dirty="0">
              <a:latin typeface="+mn-lt"/>
            </a:endParaRPr>
          </a:p>
        </p:txBody>
      </p:sp>
      <p:sp>
        <p:nvSpPr>
          <p:cNvPr id="16" name="Textfeld 15">
            <a:extLst>
              <a:ext uri="{FF2B5EF4-FFF2-40B4-BE49-F238E27FC236}">
                <a16:creationId xmlns:a16="http://schemas.microsoft.com/office/drawing/2014/main" id="{7E6BB90D-DBC7-4C8B-9381-1F5337EC8FE7}"/>
              </a:ext>
            </a:extLst>
          </p:cNvPr>
          <p:cNvSpPr txBox="1"/>
          <p:nvPr/>
        </p:nvSpPr>
        <p:spPr>
          <a:xfrm>
            <a:off x="7426219" y="1858238"/>
            <a:ext cx="315841" cy="261610"/>
          </a:xfrm>
          <a:prstGeom prst="rect">
            <a:avLst/>
          </a:prstGeom>
          <a:noFill/>
        </p:spPr>
        <p:txBody>
          <a:bodyPr wrap="square" rtlCol="0">
            <a:spAutoFit/>
          </a:bodyPr>
          <a:lstStyle/>
          <a:p>
            <a:r>
              <a:rPr lang="de-DE" sz="1100" dirty="0">
                <a:latin typeface="+mn-lt"/>
              </a:rPr>
              <a:t>*</a:t>
            </a:r>
            <a:r>
              <a:rPr lang="de-DE" sz="600" dirty="0">
                <a:latin typeface="+mn-lt"/>
              </a:rPr>
              <a:t>2</a:t>
            </a:r>
            <a:endParaRPr lang="de-DE" sz="1100" dirty="0">
              <a:latin typeface="+mn-lt"/>
            </a:endParaRPr>
          </a:p>
        </p:txBody>
      </p:sp>
      <p:sp>
        <p:nvSpPr>
          <p:cNvPr id="17" name="Textfeld 16">
            <a:extLst>
              <a:ext uri="{FF2B5EF4-FFF2-40B4-BE49-F238E27FC236}">
                <a16:creationId xmlns:a16="http://schemas.microsoft.com/office/drawing/2014/main" id="{B2C0491D-D089-4069-8783-3CEF49BAB22B}"/>
              </a:ext>
            </a:extLst>
          </p:cNvPr>
          <p:cNvSpPr txBox="1"/>
          <p:nvPr/>
        </p:nvSpPr>
        <p:spPr>
          <a:xfrm>
            <a:off x="5692653" y="2264234"/>
            <a:ext cx="315841" cy="261610"/>
          </a:xfrm>
          <a:prstGeom prst="rect">
            <a:avLst/>
          </a:prstGeom>
          <a:noFill/>
        </p:spPr>
        <p:txBody>
          <a:bodyPr wrap="square" rtlCol="0">
            <a:spAutoFit/>
          </a:bodyPr>
          <a:lstStyle/>
          <a:p>
            <a:r>
              <a:rPr lang="de-DE" sz="1100" dirty="0">
                <a:latin typeface="+mn-lt"/>
              </a:rPr>
              <a:t>*</a:t>
            </a:r>
            <a:r>
              <a:rPr lang="de-DE" sz="600" dirty="0">
                <a:latin typeface="+mn-lt"/>
              </a:rPr>
              <a:t>2</a:t>
            </a:r>
            <a:endParaRPr lang="de-DE" sz="1100" dirty="0">
              <a:latin typeface="+mn-lt"/>
            </a:endParaRPr>
          </a:p>
        </p:txBody>
      </p:sp>
      <p:sp>
        <p:nvSpPr>
          <p:cNvPr id="18" name="Textfeld 17">
            <a:extLst>
              <a:ext uri="{FF2B5EF4-FFF2-40B4-BE49-F238E27FC236}">
                <a16:creationId xmlns:a16="http://schemas.microsoft.com/office/drawing/2014/main" id="{62D74253-C7D4-48DE-8081-AB562116D5DD}"/>
              </a:ext>
            </a:extLst>
          </p:cNvPr>
          <p:cNvSpPr txBox="1"/>
          <p:nvPr/>
        </p:nvSpPr>
        <p:spPr>
          <a:xfrm>
            <a:off x="7426220" y="2264234"/>
            <a:ext cx="315841" cy="261610"/>
          </a:xfrm>
          <a:prstGeom prst="rect">
            <a:avLst/>
          </a:prstGeom>
          <a:noFill/>
        </p:spPr>
        <p:txBody>
          <a:bodyPr wrap="square" rtlCol="0">
            <a:spAutoFit/>
          </a:bodyPr>
          <a:lstStyle/>
          <a:p>
            <a:r>
              <a:rPr lang="de-DE" sz="1100" dirty="0">
                <a:latin typeface="+mn-lt"/>
              </a:rPr>
              <a:t>*</a:t>
            </a:r>
            <a:r>
              <a:rPr lang="de-DE" sz="600" dirty="0">
                <a:latin typeface="+mn-lt"/>
              </a:rPr>
              <a:t>4</a:t>
            </a:r>
            <a:endParaRPr lang="de-DE" sz="1100" dirty="0">
              <a:latin typeface="+mn-lt"/>
            </a:endParaRPr>
          </a:p>
        </p:txBody>
      </p:sp>
      <p:sp>
        <p:nvSpPr>
          <p:cNvPr id="19" name="Textfeld 18">
            <a:extLst>
              <a:ext uri="{FF2B5EF4-FFF2-40B4-BE49-F238E27FC236}">
                <a16:creationId xmlns:a16="http://schemas.microsoft.com/office/drawing/2014/main" id="{8C8DBB58-7621-487F-911A-4029A74D811D}"/>
              </a:ext>
            </a:extLst>
          </p:cNvPr>
          <p:cNvSpPr txBox="1"/>
          <p:nvPr/>
        </p:nvSpPr>
        <p:spPr>
          <a:xfrm>
            <a:off x="2736268" y="4429409"/>
            <a:ext cx="836135" cy="461665"/>
          </a:xfrm>
          <a:prstGeom prst="rect">
            <a:avLst/>
          </a:prstGeom>
          <a:noFill/>
        </p:spPr>
        <p:txBody>
          <a:bodyPr wrap="square" rtlCol="0">
            <a:spAutoFit/>
          </a:bodyPr>
          <a:lstStyle/>
          <a:p>
            <a:r>
              <a:rPr lang="de-DE" sz="800" dirty="0">
                <a:latin typeface="+mn-lt"/>
              </a:rPr>
              <a:t>2020-2050</a:t>
            </a:r>
            <a:br>
              <a:rPr lang="de-DE" sz="800" dirty="0">
                <a:latin typeface="+mn-lt"/>
              </a:rPr>
            </a:br>
            <a:r>
              <a:rPr lang="de-DE" sz="800" dirty="0">
                <a:latin typeface="+mn-lt"/>
              </a:rPr>
              <a:t>im Vergleich zu 1961-1990</a:t>
            </a:r>
            <a:endParaRPr lang="de-DE" sz="1050" dirty="0">
              <a:latin typeface="+mn-lt"/>
            </a:endParaRPr>
          </a:p>
        </p:txBody>
      </p:sp>
      <p:sp>
        <p:nvSpPr>
          <p:cNvPr id="20" name="Textfeld 19">
            <a:extLst>
              <a:ext uri="{FF2B5EF4-FFF2-40B4-BE49-F238E27FC236}">
                <a16:creationId xmlns:a16="http://schemas.microsoft.com/office/drawing/2014/main" id="{40D8C93D-8740-4362-A1FE-2316A4EF7CDD}"/>
              </a:ext>
            </a:extLst>
          </p:cNvPr>
          <p:cNvSpPr txBox="1"/>
          <p:nvPr/>
        </p:nvSpPr>
        <p:spPr>
          <a:xfrm>
            <a:off x="3894314" y="4429409"/>
            <a:ext cx="853368" cy="461665"/>
          </a:xfrm>
          <a:prstGeom prst="rect">
            <a:avLst/>
          </a:prstGeom>
          <a:noFill/>
        </p:spPr>
        <p:txBody>
          <a:bodyPr wrap="square" rtlCol="0">
            <a:spAutoFit/>
          </a:bodyPr>
          <a:lstStyle/>
          <a:p>
            <a:r>
              <a:rPr lang="de-DE" sz="800" dirty="0">
                <a:latin typeface="+mn-lt"/>
              </a:rPr>
              <a:t>2070-2100</a:t>
            </a:r>
            <a:br>
              <a:rPr lang="de-DE" sz="800" dirty="0">
                <a:latin typeface="+mn-lt"/>
              </a:rPr>
            </a:br>
            <a:r>
              <a:rPr lang="de-DE" sz="800" dirty="0">
                <a:latin typeface="+mn-lt"/>
              </a:rPr>
              <a:t>im Vergleich zu 1961-1990</a:t>
            </a:r>
            <a:endParaRPr lang="de-DE" sz="1050" dirty="0">
              <a:latin typeface="+mn-lt"/>
            </a:endParaRPr>
          </a:p>
        </p:txBody>
      </p:sp>
      <p:sp>
        <p:nvSpPr>
          <p:cNvPr id="21" name="Textfeld 20">
            <a:extLst>
              <a:ext uri="{FF2B5EF4-FFF2-40B4-BE49-F238E27FC236}">
                <a16:creationId xmlns:a16="http://schemas.microsoft.com/office/drawing/2014/main" id="{4526FE6D-30F1-4635-AF1D-5968F2E38EEF}"/>
              </a:ext>
            </a:extLst>
          </p:cNvPr>
          <p:cNvSpPr txBox="1"/>
          <p:nvPr/>
        </p:nvSpPr>
        <p:spPr>
          <a:xfrm>
            <a:off x="6240592" y="4429409"/>
            <a:ext cx="911085" cy="461665"/>
          </a:xfrm>
          <a:prstGeom prst="rect">
            <a:avLst/>
          </a:prstGeom>
          <a:noFill/>
        </p:spPr>
        <p:txBody>
          <a:bodyPr wrap="square" rtlCol="0">
            <a:spAutoFit/>
          </a:bodyPr>
          <a:lstStyle/>
          <a:p>
            <a:r>
              <a:rPr lang="de-DE" sz="800" dirty="0">
                <a:latin typeface="+mn-lt"/>
              </a:rPr>
              <a:t>2070-2100</a:t>
            </a:r>
            <a:br>
              <a:rPr lang="de-DE" sz="800" dirty="0">
                <a:latin typeface="+mn-lt"/>
              </a:rPr>
            </a:br>
            <a:r>
              <a:rPr lang="de-DE" sz="800" dirty="0">
                <a:latin typeface="+mn-lt"/>
              </a:rPr>
              <a:t>im Vergleich zu 1970-2000</a:t>
            </a:r>
            <a:endParaRPr lang="de-DE" sz="1050" dirty="0">
              <a:latin typeface="+mn-lt"/>
            </a:endParaRPr>
          </a:p>
        </p:txBody>
      </p:sp>
      <p:sp>
        <p:nvSpPr>
          <p:cNvPr id="22" name="Textfeld 21">
            <a:extLst>
              <a:ext uri="{FF2B5EF4-FFF2-40B4-BE49-F238E27FC236}">
                <a16:creationId xmlns:a16="http://schemas.microsoft.com/office/drawing/2014/main" id="{5B91F415-DC36-4989-A28E-87074A68E828}"/>
              </a:ext>
            </a:extLst>
          </p:cNvPr>
          <p:cNvSpPr txBox="1"/>
          <p:nvPr/>
        </p:nvSpPr>
        <p:spPr>
          <a:xfrm>
            <a:off x="5062116" y="4429409"/>
            <a:ext cx="872955" cy="461665"/>
          </a:xfrm>
          <a:prstGeom prst="rect">
            <a:avLst/>
          </a:prstGeom>
          <a:noFill/>
        </p:spPr>
        <p:txBody>
          <a:bodyPr wrap="square" rtlCol="0">
            <a:spAutoFit/>
          </a:bodyPr>
          <a:lstStyle/>
          <a:p>
            <a:r>
              <a:rPr lang="de-DE" sz="800" dirty="0">
                <a:latin typeface="+mn-lt"/>
              </a:rPr>
              <a:t>2030-2060</a:t>
            </a:r>
            <a:br>
              <a:rPr lang="de-DE" sz="800" dirty="0">
                <a:latin typeface="+mn-lt"/>
              </a:rPr>
            </a:br>
            <a:r>
              <a:rPr lang="de-DE" sz="800" dirty="0">
                <a:latin typeface="+mn-lt"/>
              </a:rPr>
              <a:t>im Vergleich zu 1970-2000</a:t>
            </a:r>
            <a:endParaRPr lang="de-DE" sz="1050" dirty="0">
              <a:latin typeface="+mn-lt"/>
            </a:endParaRPr>
          </a:p>
        </p:txBody>
      </p:sp>
      <p:sp>
        <p:nvSpPr>
          <p:cNvPr id="25" name="Textfeld 24">
            <a:extLst>
              <a:ext uri="{FF2B5EF4-FFF2-40B4-BE49-F238E27FC236}">
                <a16:creationId xmlns:a16="http://schemas.microsoft.com/office/drawing/2014/main" id="{98C97F67-9643-4F95-8FA2-1BD9F230896D}"/>
              </a:ext>
            </a:extLst>
          </p:cNvPr>
          <p:cNvSpPr txBox="1"/>
          <p:nvPr/>
        </p:nvSpPr>
        <p:spPr>
          <a:xfrm>
            <a:off x="2526458" y="4396718"/>
            <a:ext cx="384414" cy="261610"/>
          </a:xfrm>
          <a:prstGeom prst="rect">
            <a:avLst/>
          </a:prstGeom>
          <a:noFill/>
        </p:spPr>
        <p:txBody>
          <a:bodyPr wrap="square" rtlCol="0">
            <a:spAutoFit/>
          </a:bodyPr>
          <a:lstStyle/>
          <a:p>
            <a:r>
              <a:rPr lang="de-DE" sz="1050" dirty="0">
                <a:latin typeface="+mn-lt"/>
              </a:rPr>
              <a:t>*</a:t>
            </a:r>
            <a:r>
              <a:rPr lang="de-DE" sz="500" dirty="0">
                <a:latin typeface="+mn-lt"/>
              </a:rPr>
              <a:t>1</a:t>
            </a:r>
            <a:r>
              <a:rPr lang="de-DE" sz="800" dirty="0">
                <a:latin typeface="+mn-lt"/>
              </a:rPr>
              <a:t>:</a:t>
            </a:r>
            <a:endParaRPr lang="de-DE" sz="1050" dirty="0">
              <a:latin typeface="+mn-lt"/>
            </a:endParaRPr>
          </a:p>
        </p:txBody>
      </p:sp>
      <p:sp>
        <p:nvSpPr>
          <p:cNvPr id="26" name="Textfeld 25">
            <a:extLst>
              <a:ext uri="{FF2B5EF4-FFF2-40B4-BE49-F238E27FC236}">
                <a16:creationId xmlns:a16="http://schemas.microsoft.com/office/drawing/2014/main" id="{C78C2759-7076-4371-BC72-AA1107F00730}"/>
              </a:ext>
            </a:extLst>
          </p:cNvPr>
          <p:cNvSpPr txBox="1"/>
          <p:nvPr/>
        </p:nvSpPr>
        <p:spPr>
          <a:xfrm>
            <a:off x="3671626" y="4396930"/>
            <a:ext cx="384414" cy="261610"/>
          </a:xfrm>
          <a:prstGeom prst="rect">
            <a:avLst/>
          </a:prstGeom>
          <a:noFill/>
        </p:spPr>
        <p:txBody>
          <a:bodyPr wrap="square" rtlCol="0">
            <a:spAutoFit/>
          </a:bodyPr>
          <a:lstStyle/>
          <a:p>
            <a:r>
              <a:rPr lang="de-DE" sz="1050" dirty="0">
                <a:latin typeface="+mn-lt"/>
              </a:rPr>
              <a:t>*</a:t>
            </a:r>
            <a:r>
              <a:rPr lang="de-DE" sz="500" dirty="0">
                <a:latin typeface="+mn-lt"/>
              </a:rPr>
              <a:t>2</a:t>
            </a:r>
            <a:r>
              <a:rPr lang="de-DE" sz="800" dirty="0">
                <a:latin typeface="+mn-lt"/>
              </a:rPr>
              <a:t>:</a:t>
            </a:r>
            <a:endParaRPr lang="de-DE" sz="1050" dirty="0">
              <a:latin typeface="+mn-lt"/>
            </a:endParaRPr>
          </a:p>
        </p:txBody>
      </p:sp>
      <p:sp>
        <p:nvSpPr>
          <p:cNvPr id="33" name="Textfeld 32">
            <a:extLst>
              <a:ext uri="{FF2B5EF4-FFF2-40B4-BE49-F238E27FC236}">
                <a16:creationId xmlns:a16="http://schemas.microsoft.com/office/drawing/2014/main" id="{D50F661A-D7C9-4E5C-851D-D6D9DDF70315}"/>
              </a:ext>
            </a:extLst>
          </p:cNvPr>
          <p:cNvSpPr txBox="1"/>
          <p:nvPr/>
        </p:nvSpPr>
        <p:spPr>
          <a:xfrm>
            <a:off x="6029135" y="4396718"/>
            <a:ext cx="384414" cy="261610"/>
          </a:xfrm>
          <a:prstGeom prst="rect">
            <a:avLst/>
          </a:prstGeom>
          <a:noFill/>
        </p:spPr>
        <p:txBody>
          <a:bodyPr wrap="square" rtlCol="0">
            <a:spAutoFit/>
          </a:bodyPr>
          <a:lstStyle/>
          <a:p>
            <a:r>
              <a:rPr lang="de-DE" sz="1050" dirty="0">
                <a:latin typeface="+mn-lt"/>
              </a:rPr>
              <a:t>*</a:t>
            </a:r>
            <a:r>
              <a:rPr lang="de-DE" sz="500" dirty="0">
                <a:latin typeface="+mn-lt"/>
              </a:rPr>
              <a:t>4</a:t>
            </a:r>
            <a:r>
              <a:rPr lang="de-DE" sz="800" dirty="0">
                <a:latin typeface="+mn-lt"/>
              </a:rPr>
              <a:t>:</a:t>
            </a:r>
            <a:endParaRPr lang="de-DE" sz="1050" dirty="0">
              <a:latin typeface="+mn-lt"/>
            </a:endParaRPr>
          </a:p>
        </p:txBody>
      </p:sp>
      <p:sp>
        <p:nvSpPr>
          <p:cNvPr id="34" name="Textfeld 33">
            <a:extLst>
              <a:ext uri="{FF2B5EF4-FFF2-40B4-BE49-F238E27FC236}">
                <a16:creationId xmlns:a16="http://schemas.microsoft.com/office/drawing/2014/main" id="{76ACE150-5F6C-4EDD-A2BD-7D6C3F1C15F7}"/>
              </a:ext>
            </a:extLst>
          </p:cNvPr>
          <p:cNvSpPr txBox="1"/>
          <p:nvPr/>
        </p:nvSpPr>
        <p:spPr>
          <a:xfrm>
            <a:off x="4842091" y="4396718"/>
            <a:ext cx="384414" cy="261610"/>
          </a:xfrm>
          <a:prstGeom prst="rect">
            <a:avLst/>
          </a:prstGeom>
          <a:noFill/>
        </p:spPr>
        <p:txBody>
          <a:bodyPr wrap="square" rtlCol="0">
            <a:spAutoFit/>
          </a:bodyPr>
          <a:lstStyle/>
          <a:p>
            <a:r>
              <a:rPr lang="de-DE" sz="1050" dirty="0">
                <a:latin typeface="+mn-lt"/>
              </a:rPr>
              <a:t>*</a:t>
            </a:r>
            <a:r>
              <a:rPr lang="de-DE" sz="500" dirty="0">
                <a:latin typeface="+mn-lt"/>
              </a:rPr>
              <a:t>3</a:t>
            </a:r>
            <a:r>
              <a:rPr lang="de-DE" sz="800" dirty="0">
                <a:latin typeface="+mn-lt"/>
              </a:rPr>
              <a:t>:</a:t>
            </a:r>
            <a:endParaRPr lang="de-DE" sz="1050" dirty="0">
              <a:latin typeface="+mn-lt"/>
            </a:endParaRPr>
          </a:p>
        </p:txBody>
      </p:sp>
    </p:spTree>
    <p:extLst>
      <p:ext uri="{BB962C8B-B14F-4D97-AF65-F5344CB8AC3E}">
        <p14:creationId xmlns:p14="http://schemas.microsoft.com/office/powerpoint/2010/main" val="2013315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2">
            <a:extLst>
              <a:ext uri="{FF2B5EF4-FFF2-40B4-BE49-F238E27FC236}">
                <a16:creationId xmlns:a16="http://schemas.microsoft.com/office/drawing/2014/main" id="{76FB8B0E-C77B-4AE0-9033-633859560CE9}"/>
              </a:ext>
            </a:extLst>
          </p:cNvPr>
          <p:cNvSpPr txBox="1">
            <a:spLocks/>
          </p:cNvSpPr>
          <p:nvPr/>
        </p:nvSpPr>
        <p:spPr>
          <a:xfrm>
            <a:off x="960728" y="1748235"/>
            <a:ext cx="7434000" cy="381000"/>
          </a:xfrm>
          <a:prstGeom prst="rect">
            <a:avLst/>
          </a:prstGeom>
        </p:spPr>
        <p:txBody>
          <a:bodyPr vert="horz" lIns="0" tIns="0" rIns="0" bIns="0"/>
          <a:lstStyle>
            <a:lvl1pPr marL="0" indent="0" algn="l" defTabSz="342900" rtl="0" eaLnBrk="1" fontAlgn="base" hangingPunct="1">
              <a:spcBef>
                <a:spcPts val="0"/>
              </a:spcBef>
              <a:spcAft>
                <a:spcPct val="0"/>
              </a:spcAft>
              <a:buFont typeface="Arial" panose="020B0604020202020204" pitchFamily="34" charset="0"/>
              <a:buNone/>
              <a:defRPr sz="2100" kern="12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marL="557213" indent="-214313"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2pPr>
            <a:lvl3pPr marL="857250" indent="-171450"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3pPr>
            <a:lvl4pPr marL="1200150" indent="-171450"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4pPr>
            <a:lvl5pPr marL="1543050" indent="-171450" algn="l" defTabSz="342900" rtl="0" eaLnBrk="1" fontAlgn="base" hangingPunct="1">
              <a:spcBef>
                <a:spcPct val="20000"/>
              </a:spcBef>
              <a:spcAft>
                <a:spcPct val="0"/>
              </a:spcAft>
              <a:buFont typeface="Arial" panose="020B0604020202020204" pitchFamily="34" charset="0"/>
              <a:buNone/>
              <a:defRPr sz="195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de-DE" dirty="0">
                <a:latin typeface="+mn-lt"/>
              </a:rPr>
              <a:t>Relevante Aspekte in Bayern</a:t>
            </a:r>
          </a:p>
        </p:txBody>
      </p:sp>
      <p:sp>
        <p:nvSpPr>
          <p:cNvPr id="6" name="Textplatzhalter 5">
            <a:extLst>
              <a:ext uri="{FF2B5EF4-FFF2-40B4-BE49-F238E27FC236}">
                <a16:creationId xmlns:a16="http://schemas.microsoft.com/office/drawing/2014/main" id="{C181A63C-5B67-4944-A9E1-8D16C317BA38}"/>
              </a:ext>
            </a:extLst>
          </p:cNvPr>
          <p:cNvSpPr txBox="1">
            <a:spLocks/>
          </p:cNvSpPr>
          <p:nvPr/>
        </p:nvSpPr>
        <p:spPr>
          <a:xfrm>
            <a:off x="960728" y="988385"/>
            <a:ext cx="7434000" cy="452438"/>
          </a:xfrm>
          <a:prstGeom prst="rect">
            <a:avLst/>
          </a:prstGeom>
        </p:spPr>
        <p:txBody>
          <a:bodyPr vert="horz" wrap="none" lIns="0" tIns="0" rIns="0" bIns="0"/>
          <a:lstStyle>
            <a:lvl1pPr marL="0" indent="0" algn="l" defTabSz="342900" rtl="0" eaLnBrk="1" fontAlgn="base" hangingPunct="1">
              <a:spcBef>
                <a:spcPts val="0"/>
              </a:spcBef>
              <a:spcAft>
                <a:spcPct val="0"/>
              </a:spcAft>
              <a:buFont typeface="Arial" panose="020B0604020202020204" pitchFamily="34" charset="0"/>
              <a:buNone/>
              <a:defRPr sz="3200" b="1" kern="12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marL="557213" indent="-214313" algn="l" defTabSz="342900" rtl="0" eaLnBrk="1" fontAlgn="base" hangingPunct="1">
              <a:spcBef>
                <a:spcPct val="20000"/>
              </a:spcBef>
              <a:spcAft>
                <a:spcPct val="0"/>
              </a:spcAft>
              <a:buFont typeface="Arial" panose="020B0604020202020204" pitchFamily="34" charset="0"/>
              <a:buNone/>
              <a:defRPr sz="2100" kern="1200">
                <a:solidFill>
                  <a:schemeClr val="tx1"/>
                </a:solidFill>
                <a:latin typeface="Arial"/>
                <a:ea typeface="ＭＳ Ｐゴシック" pitchFamily="-110" charset="-128"/>
                <a:cs typeface="Arial"/>
              </a:defRPr>
            </a:lvl2pPr>
            <a:lvl3pPr marL="857250" indent="-171450" algn="l" defTabSz="342900" rtl="0" eaLnBrk="1" fontAlgn="base" hangingPunct="1">
              <a:spcBef>
                <a:spcPct val="20000"/>
              </a:spcBef>
              <a:spcAft>
                <a:spcPct val="0"/>
              </a:spcAft>
              <a:buFont typeface="Arial" panose="020B0604020202020204" pitchFamily="34" charset="0"/>
              <a:buNone/>
              <a:defRPr kern="1200">
                <a:solidFill>
                  <a:schemeClr val="tx1"/>
                </a:solidFill>
                <a:latin typeface="Arial"/>
                <a:ea typeface="ＭＳ Ｐゴシック" pitchFamily="-110" charset="-128"/>
                <a:cs typeface="Arial"/>
              </a:defRPr>
            </a:lvl3pPr>
            <a:lvl4pPr marL="1200150" indent="-171450" algn="l" defTabSz="342900" rtl="0" eaLnBrk="1" fontAlgn="base" hangingPunct="1">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4pPr>
            <a:lvl5pPr marL="1543050" indent="-171450" algn="l" defTabSz="342900" rtl="0" eaLnBrk="1" fontAlgn="base" hangingPunct="1">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de-DE" sz="3600" dirty="0">
                <a:latin typeface="+mj-lt"/>
              </a:rPr>
              <a:t>3. Folgen des Klimawandels</a:t>
            </a:r>
          </a:p>
        </p:txBody>
      </p:sp>
    </p:spTree>
    <p:extLst>
      <p:ext uri="{BB962C8B-B14F-4D97-AF65-F5344CB8AC3E}">
        <p14:creationId xmlns:p14="http://schemas.microsoft.com/office/powerpoint/2010/main" val="2746882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211AEC07-2766-4BA2-817C-E7710AC41A19}"/>
              </a:ext>
            </a:extLst>
          </p:cNvPr>
          <p:cNvSpPr>
            <a:spLocks noGrp="1"/>
          </p:cNvSpPr>
          <p:nvPr>
            <p:ph type="body" sz="quarter" idx="14"/>
          </p:nvPr>
        </p:nvSpPr>
        <p:spPr/>
        <p:txBody>
          <a:bodyPr/>
          <a:lstStyle/>
          <a:p>
            <a:r>
              <a:rPr lang="de-DE" dirty="0">
                <a:solidFill>
                  <a:schemeClr val="tx1"/>
                </a:solidFill>
                <a:latin typeface="+mj-lt"/>
              </a:rPr>
              <a:t>Wasserkreislauf und Wasserwirtschaft</a:t>
            </a:r>
          </a:p>
        </p:txBody>
      </p:sp>
      <p:sp>
        <p:nvSpPr>
          <p:cNvPr id="5" name="Textfeld 3">
            <a:extLst>
              <a:ext uri="{FF2B5EF4-FFF2-40B4-BE49-F238E27FC236}">
                <a16:creationId xmlns:a16="http://schemas.microsoft.com/office/drawing/2014/main" id="{763642D2-6FC7-4A00-BFF7-5F8AD1FDB427}"/>
              </a:ext>
            </a:extLst>
          </p:cNvPr>
          <p:cNvSpPr txBox="1"/>
          <p:nvPr/>
        </p:nvSpPr>
        <p:spPr>
          <a:xfrm>
            <a:off x="2146537" y="1113604"/>
            <a:ext cx="1245779" cy="687745"/>
          </a:xfrm>
          <a:prstGeom prst="rect">
            <a:avLst/>
          </a:prstGeom>
          <a:solidFill>
            <a:schemeClr val="lt1"/>
          </a:solidFill>
          <a:ln w="22225">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Temperatur-anstieg</a:t>
            </a:r>
          </a:p>
        </p:txBody>
      </p:sp>
      <p:sp>
        <p:nvSpPr>
          <p:cNvPr id="6" name="Textfeld 7">
            <a:extLst>
              <a:ext uri="{FF2B5EF4-FFF2-40B4-BE49-F238E27FC236}">
                <a16:creationId xmlns:a16="http://schemas.microsoft.com/office/drawing/2014/main" id="{6328526E-9070-42F1-9E7D-80329F2EB344}"/>
              </a:ext>
            </a:extLst>
          </p:cNvPr>
          <p:cNvSpPr txBox="1"/>
          <p:nvPr/>
        </p:nvSpPr>
        <p:spPr>
          <a:xfrm>
            <a:off x="2142344" y="2350447"/>
            <a:ext cx="1510167" cy="504293"/>
          </a:xfrm>
          <a:prstGeom prst="rect">
            <a:avLst/>
          </a:prstGeom>
          <a:solidFill>
            <a:srgbClr val="FF0000">
              <a:alpha val="60000"/>
            </a:srgbClr>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Erhöhte Verdunstung</a:t>
            </a:r>
          </a:p>
        </p:txBody>
      </p:sp>
      <p:sp>
        <p:nvSpPr>
          <p:cNvPr id="17" name="Textfeld 17">
            <a:extLst>
              <a:ext uri="{FF2B5EF4-FFF2-40B4-BE49-F238E27FC236}">
                <a16:creationId xmlns:a16="http://schemas.microsoft.com/office/drawing/2014/main" id="{FFF4250F-508C-496A-B2CD-71C85AA47E10}"/>
              </a:ext>
            </a:extLst>
          </p:cNvPr>
          <p:cNvSpPr txBox="1"/>
          <p:nvPr/>
        </p:nvSpPr>
        <p:spPr>
          <a:xfrm>
            <a:off x="4141167" y="1100757"/>
            <a:ext cx="1602859" cy="739051"/>
          </a:xfrm>
          <a:prstGeom prst="rect">
            <a:avLst/>
          </a:prstGeom>
          <a:solidFill>
            <a:sysClr val="window" lastClr="FFFFFF"/>
          </a:solidFill>
          <a:ln w="22225">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rgbClr val="0066FF"/>
                </a:solidFill>
                <a:effectLst/>
                <a:latin typeface="Calibri" panose="020F0502020204030204" pitchFamily="34" charset="0"/>
                <a:ea typeface="Calibri" panose="020F0502020204030204" pitchFamily="34" charset="0"/>
                <a:cs typeface="Times New Roman" panose="02020603050405020304" pitchFamily="18" charset="0"/>
              </a:rPr>
              <a:t>Umverteilung der Niederschläge</a:t>
            </a:r>
          </a:p>
        </p:txBody>
      </p:sp>
      <p:sp>
        <p:nvSpPr>
          <p:cNvPr id="14" name="Textfeld 8">
            <a:extLst>
              <a:ext uri="{FF2B5EF4-FFF2-40B4-BE49-F238E27FC236}">
                <a16:creationId xmlns:a16="http://schemas.microsoft.com/office/drawing/2014/main" id="{FD4D8F8C-E873-4357-B84A-E3291A79D2D9}"/>
              </a:ext>
            </a:extLst>
          </p:cNvPr>
          <p:cNvSpPr txBox="1"/>
          <p:nvPr/>
        </p:nvSpPr>
        <p:spPr>
          <a:xfrm>
            <a:off x="4217518" y="1993641"/>
            <a:ext cx="1516978" cy="571925"/>
          </a:xfrm>
          <a:prstGeom prst="rect">
            <a:avLst/>
          </a:prstGeom>
          <a:solidFill>
            <a:srgbClr val="FF0000">
              <a:alpha val="60000"/>
            </a:srgbClr>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längeres Ausbleiben von Niederschlägen</a:t>
            </a:r>
          </a:p>
        </p:txBody>
      </p:sp>
      <p:sp>
        <p:nvSpPr>
          <p:cNvPr id="9" name="Textfeld 18">
            <a:extLst>
              <a:ext uri="{FF2B5EF4-FFF2-40B4-BE49-F238E27FC236}">
                <a16:creationId xmlns:a16="http://schemas.microsoft.com/office/drawing/2014/main" id="{149E35E7-A7C5-4F9A-AAA2-DD6336ACD023}"/>
              </a:ext>
            </a:extLst>
          </p:cNvPr>
          <p:cNvSpPr txBox="1"/>
          <p:nvPr/>
        </p:nvSpPr>
        <p:spPr>
          <a:xfrm>
            <a:off x="943670" y="2337011"/>
            <a:ext cx="1110760" cy="504294"/>
          </a:xfrm>
          <a:prstGeom prst="rect">
            <a:avLst/>
          </a:prstGeom>
          <a:solidFill>
            <a:sysClr val="window" lastClr="FFFFFF"/>
          </a:solidFill>
          <a:ln w="25400" cap="flat">
            <a:solidFill>
              <a:schemeClr val="bg1"/>
            </a:solidFill>
            <a:prstDash val="sysDash"/>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b="1" dirty="0">
                <a:effectLst/>
                <a:latin typeface="Calibri" panose="020F0502020204030204" pitchFamily="34" charset="0"/>
                <a:ea typeface="Calibri" panose="020F0502020204030204" pitchFamily="34" charset="0"/>
                <a:cs typeface="Times New Roman" panose="02020603050405020304" pitchFamily="18" charset="0"/>
              </a:rPr>
              <a:t>Sommer</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feld 11">
            <a:extLst>
              <a:ext uri="{FF2B5EF4-FFF2-40B4-BE49-F238E27FC236}">
                <a16:creationId xmlns:a16="http://schemas.microsoft.com/office/drawing/2014/main" id="{A5EE2509-3B15-4876-A671-673A4741B639}"/>
              </a:ext>
            </a:extLst>
          </p:cNvPr>
          <p:cNvSpPr txBox="1"/>
          <p:nvPr/>
        </p:nvSpPr>
        <p:spPr>
          <a:xfrm>
            <a:off x="6523765" y="1740772"/>
            <a:ext cx="1293283" cy="578896"/>
          </a:xfrm>
          <a:prstGeom prst="rect">
            <a:avLst/>
          </a:prstGeom>
          <a:solidFill>
            <a:srgbClr val="FF0000"/>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Gefahr von Niedrigwasser</a:t>
            </a:r>
          </a:p>
        </p:txBody>
      </p:sp>
      <p:sp>
        <p:nvSpPr>
          <p:cNvPr id="20" name="Textfeld 13">
            <a:extLst>
              <a:ext uri="{FF2B5EF4-FFF2-40B4-BE49-F238E27FC236}">
                <a16:creationId xmlns:a16="http://schemas.microsoft.com/office/drawing/2014/main" id="{50E36E09-01A0-439E-9B2E-03512D2625B6}"/>
              </a:ext>
            </a:extLst>
          </p:cNvPr>
          <p:cNvSpPr txBox="1"/>
          <p:nvPr/>
        </p:nvSpPr>
        <p:spPr>
          <a:xfrm>
            <a:off x="6520095" y="2519831"/>
            <a:ext cx="1322304" cy="727935"/>
          </a:xfrm>
          <a:prstGeom prst="rect">
            <a:avLst/>
          </a:prstGeom>
          <a:solidFill>
            <a:srgbClr val="FF0000"/>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abnehmende Grundwasser-spende</a:t>
            </a:r>
          </a:p>
        </p:txBody>
      </p:sp>
      <p:sp>
        <p:nvSpPr>
          <p:cNvPr id="23" name="Pfeil: nach rechts 22">
            <a:extLst>
              <a:ext uri="{FF2B5EF4-FFF2-40B4-BE49-F238E27FC236}">
                <a16:creationId xmlns:a16="http://schemas.microsoft.com/office/drawing/2014/main" id="{B03C7751-6976-4117-A2E2-FA14689279F0}"/>
              </a:ext>
            </a:extLst>
          </p:cNvPr>
          <p:cNvSpPr/>
          <p:nvPr/>
        </p:nvSpPr>
        <p:spPr>
          <a:xfrm rot="1131452">
            <a:off x="5855352" y="2478317"/>
            <a:ext cx="496522" cy="119898"/>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26" name="Pfeil: nach rechts 25">
            <a:extLst>
              <a:ext uri="{FF2B5EF4-FFF2-40B4-BE49-F238E27FC236}">
                <a16:creationId xmlns:a16="http://schemas.microsoft.com/office/drawing/2014/main" id="{452E3702-A0C1-4410-96E9-115902E88979}"/>
              </a:ext>
            </a:extLst>
          </p:cNvPr>
          <p:cNvSpPr/>
          <p:nvPr/>
        </p:nvSpPr>
        <p:spPr>
          <a:xfrm rot="20171394">
            <a:off x="5848793" y="2088764"/>
            <a:ext cx="496523" cy="119898"/>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7" name="Additionszeichen 26">
            <a:extLst>
              <a:ext uri="{FF2B5EF4-FFF2-40B4-BE49-F238E27FC236}">
                <a16:creationId xmlns:a16="http://schemas.microsoft.com/office/drawing/2014/main" id="{4D70FE49-5CD2-403A-9E46-42942B169AEB}"/>
              </a:ext>
            </a:extLst>
          </p:cNvPr>
          <p:cNvSpPr/>
          <p:nvPr/>
        </p:nvSpPr>
        <p:spPr>
          <a:xfrm>
            <a:off x="3827105" y="2351541"/>
            <a:ext cx="228244" cy="233841"/>
          </a:xfrm>
          <a:prstGeom prst="mathPlus">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22" name="Abgerundetes Rechteck 21"/>
          <p:cNvSpPr/>
          <p:nvPr/>
        </p:nvSpPr>
        <p:spPr>
          <a:xfrm>
            <a:off x="2142344" y="1176955"/>
            <a:ext cx="1222095" cy="595419"/>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0" name="Abgerundetes Rechteck 29"/>
          <p:cNvSpPr/>
          <p:nvPr/>
        </p:nvSpPr>
        <p:spPr>
          <a:xfrm>
            <a:off x="4217518" y="1149536"/>
            <a:ext cx="1450158" cy="615882"/>
          </a:xfrm>
          <a:prstGeom prst="roundRect">
            <a:avLst/>
          </a:prstGeom>
          <a:ln w="19050">
            <a:solidFill>
              <a:schemeClr val="accent6"/>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pic>
        <p:nvPicPr>
          <p:cNvPr id="31" name="Grafik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2370" y="968000"/>
            <a:ext cx="418635" cy="546550"/>
          </a:xfrm>
          <a:prstGeom prst="rect">
            <a:avLst/>
          </a:prstGeom>
        </p:spPr>
      </p:pic>
      <p:pic>
        <p:nvPicPr>
          <p:cNvPr id="32" name="Grafik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6758" y="1013798"/>
            <a:ext cx="246788" cy="726974"/>
          </a:xfrm>
          <a:prstGeom prst="rect">
            <a:avLst/>
          </a:prstGeom>
        </p:spPr>
      </p:pic>
      <p:sp>
        <p:nvSpPr>
          <p:cNvPr id="33"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28" name="Textfeld 27">
            <a:extLst>
              <a:ext uri="{FF2B5EF4-FFF2-40B4-BE49-F238E27FC236}">
                <a16:creationId xmlns:a16="http://schemas.microsoft.com/office/drawing/2014/main" id="{30454E24-2BB2-4BE3-8FD4-CA91D5D79E8B}"/>
              </a:ext>
            </a:extLst>
          </p:cNvPr>
          <p:cNvSpPr txBox="1"/>
          <p:nvPr/>
        </p:nvSpPr>
        <p:spPr>
          <a:xfrm>
            <a:off x="7632074" y="3340207"/>
            <a:ext cx="369948" cy="215444"/>
          </a:xfrm>
          <a:prstGeom prst="rect">
            <a:avLst/>
          </a:prstGeom>
          <a:noFill/>
        </p:spPr>
        <p:txBody>
          <a:bodyPr wrap="square" rtlCol="0">
            <a:spAutoFit/>
          </a:bodyPr>
          <a:lstStyle/>
          <a:p>
            <a:r>
              <a:rPr lang="de-DE" sz="800" dirty="0">
                <a:latin typeface="+mn-lt"/>
              </a:rPr>
              <a:t>(50)</a:t>
            </a:r>
          </a:p>
        </p:txBody>
      </p:sp>
    </p:spTree>
    <p:extLst>
      <p:ext uri="{BB962C8B-B14F-4D97-AF65-F5344CB8AC3E}">
        <p14:creationId xmlns:p14="http://schemas.microsoft.com/office/powerpoint/2010/main" val="423722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9" grpId="0" animBg="1"/>
      <p:bldP spid="20" grpId="0" animBg="1"/>
      <p:bldP spid="23" grpId="0" animBg="1"/>
      <p:bldP spid="26" grpId="0" animBg="1"/>
      <p:bldP spid="2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A2B4FF22-D85B-4811-B908-D39DF6F10E6D}"/>
              </a:ext>
            </a:extLst>
          </p:cNvPr>
          <p:cNvSpPr>
            <a:spLocks noGrp="1"/>
          </p:cNvSpPr>
          <p:nvPr>
            <p:ph type="body" sz="quarter" idx="14"/>
          </p:nvPr>
        </p:nvSpPr>
        <p:spPr/>
        <p:txBody>
          <a:bodyPr/>
          <a:lstStyle/>
          <a:p>
            <a:r>
              <a:rPr lang="de-DE" dirty="0"/>
              <a:t>Wasserknappheit</a:t>
            </a:r>
          </a:p>
        </p:txBody>
      </p:sp>
      <p:pic>
        <p:nvPicPr>
          <p:cNvPr id="5" name="Grafik 4">
            <a:extLst>
              <a:ext uri="{FF2B5EF4-FFF2-40B4-BE49-F238E27FC236}">
                <a16:creationId xmlns:a16="http://schemas.microsoft.com/office/drawing/2014/main" id="{23056C76-A056-46C7-8FD6-F752DC91698D}"/>
              </a:ext>
            </a:extLst>
          </p:cNvPr>
          <p:cNvPicPr>
            <a:picLocks noChangeAspect="1"/>
          </p:cNvPicPr>
          <p:nvPr/>
        </p:nvPicPr>
        <p:blipFill>
          <a:blip r:embed="rId3"/>
          <a:stretch>
            <a:fillRect/>
          </a:stretch>
        </p:blipFill>
        <p:spPr>
          <a:xfrm>
            <a:off x="971552" y="1089433"/>
            <a:ext cx="2434923" cy="1605186"/>
          </a:xfrm>
          <a:prstGeom prst="rect">
            <a:avLst/>
          </a:prstGeom>
        </p:spPr>
      </p:pic>
      <p:pic>
        <p:nvPicPr>
          <p:cNvPr id="7" name="Grafik 6">
            <a:extLst>
              <a:ext uri="{FF2B5EF4-FFF2-40B4-BE49-F238E27FC236}">
                <a16:creationId xmlns:a16="http://schemas.microsoft.com/office/drawing/2014/main" id="{2894FF23-6F61-4C11-81B5-C8F0B7EFA077}"/>
              </a:ext>
            </a:extLst>
          </p:cNvPr>
          <p:cNvPicPr>
            <a:picLocks noChangeAspect="1"/>
          </p:cNvPicPr>
          <p:nvPr/>
        </p:nvPicPr>
        <p:blipFill>
          <a:blip r:embed="rId4"/>
          <a:stretch>
            <a:fillRect/>
          </a:stretch>
        </p:blipFill>
        <p:spPr>
          <a:xfrm>
            <a:off x="4572000" y="1089436"/>
            <a:ext cx="2434923" cy="1623282"/>
          </a:xfrm>
          <a:prstGeom prst="rect">
            <a:avLst/>
          </a:prstGeom>
        </p:spPr>
      </p:pic>
      <p:pic>
        <p:nvPicPr>
          <p:cNvPr id="9" name="Grafik 8">
            <a:extLst>
              <a:ext uri="{FF2B5EF4-FFF2-40B4-BE49-F238E27FC236}">
                <a16:creationId xmlns:a16="http://schemas.microsoft.com/office/drawing/2014/main" id="{1537AC41-BEEF-4A6A-8B0C-4C56BE0AFF33}"/>
              </a:ext>
            </a:extLst>
          </p:cNvPr>
          <p:cNvPicPr>
            <a:picLocks noChangeAspect="1"/>
          </p:cNvPicPr>
          <p:nvPr/>
        </p:nvPicPr>
        <p:blipFill>
          <a:blip r:embed="rId5"/>
          <a:stretch>
            <a:fillRect/>
          </a:stretch>
        </p:blipFill>
        <p:spPr>
          <a:xfrm>
            <a:off x="971550" y="3177728"/>
            <a:ext cx="2434925" cy="1623283"/>
          </a:xfrm>
          <a:prstGeom prst="rect">
            <a:avLst/>
          </a:prstGeom>
        </p:spPr>
      </p:pic>
      <p:pic>
        <p:nvPicPr>
          <p:cNvPr id="11" name="Grafik 10">
            <a:extLst>
              <a:ext uri="{FF2B5EF4-FFF2-40B4-BE49-F238E27FC236}">
                <a16:creationId xmlns:a16="http://schemas.microsoft.com/office/drawing/2014/main" id="{EB2E5350-981B-417E-A897-FD71696FD48A}"/>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Lst>
          </a:blip>
          <a:stretch>
            <a:fillRect/>
          </a:stretch>
        </p:blipFill>
        <p:spPr>
          <a:xfrm>
            <a:off x="4572000" y="3182801"/>
            <a:ext cx="2434923" cy="1618210"/>
          </a:xfrm>
          <a:prstGeom prst="rect">
            <a:avLst/>
          </a:prstGeom>
        </p:spPr>
      </p:pic>
      <p:sp>
        <p:nvSpPr>
          <p:cNvPr id="12" name="Pfeil: nach rechts 11">
            <a:extLst>
              <a:ext uri="{FF2B5EF4-FFF2-40B4-BE49-F238E27FC236}">
                <a16:creationId xmlns:a16="http://schemas.microsoft.com/office/drawing/2014/main" id="{D4C8BB09-79FF-49B6-B3A1-7D356FBA901A}"/>
              </a:ext>
            </a:extLst>
          </p:cNvPr>
          <p:cNvSpPr/>
          <p:nvPr/>
        </p:nvSpPr>
        <p:spPr>
          <a:xfrm>
            <a:off x="3760838" y="3856703"/>
            <a:ext cx="435078" cy="438764"/>
          </a:xfrm>
          <a:prstGeom prst="rightArrow">
            <a:avLst/>
          </a:prstGeom>
          <a:solidFill>
            <a:srgbClr val="FF0000"/>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cxnSp>
        <p:nvCxnSpPr>
          <p:cNvPr id="16" name="Gerader Verbinder 15">
            <a:extLst>
              <a:ext uri="{FF2B5EF4-FFF2-40B4-BE49-F238E27FC236}">
                <a16:creationId xmlns:a16="http://schemas.microsoft.com/office/drawing/2014/main" id="{20946F20-4365-4674-9648-E871AED7AFD3}"/>
              </a:ext>
            </a:extLst>
          </p:cNvPr>
          <p:cNvCxnSpPr>
            <a:cxnSpLocks/>
          </p:cNvCxnSpPr>
          <p:nvPr/>
        </p:nvCxnSpPr>
        <p:spPr>
          <a:xfrm>
            <a:off x="4704963" y="3016080"/>
            <a:ext cx="2168996" cy="2057400"/>
          </a:xfrm>
          <a:prstGeom prst="line">
            <a:avLst/>
          </a:prstGeom>
          <a:ln w="1016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9" name="Gerader Verbinder 18">
            <a:extLst>
              <a:ext uri="{FF2B5EF4-FFF2-40B4-BE49-F238E27FC236}">
                <a16:creationId xmlns:a16="http://schemas.microsoft.com/office/drawing/2014/main" id="{CB315915-8795-4934-96FA-55209F20667F}"/>
              </a:ext>
            </a:extLst>
          </p:cNvPr>
          <p:cNvCxnSpPr>
            <a:cxnSpLocks/>
          </p:cNvCxnSpPr>
          <p:nvPr/>
        </p:nvCxnSpPr>
        <p:spPr>
          <a:xfrm flipH="1">
            <a:off x="4704963" y="2989228"/>
            <a:ext cx="2168996" cy="2057400"/>
          </a:xfrm>
          <a:prstGeom prst="line">
            <a:avLst/>
          </a:prstGeom>
          <a:ln w="10160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0" name="Rechteck 19">
            <a:extLst>
              <a:ext uri="{FF2B5EF4-FFF2-40B4-BE49-F238E27FC236}">
                <a16:creationId xmlns:a16="http://schemas.microsoft.com/office/drawing/2014/main" id="{75A6D4D5-038B-41FD-BDEF-495CD38BECD9}"/>
              </a:ext>
            </a:extLst>
          </p:cNvPr>
          <p:cNvSpPr/>
          <p:nvPr/>
        </p:nvSpPr>
        <p:spPr>
          <a:xfrm>
            <a:off x="914400" y="2694619"/>
            <a:ext cx="2492075" cy="276999"/>
          </a:xfrm>
          <a:prstGeom prst="rect">
            <a:avLst/>
          </a:prstGeom>
        </p:spPr>
        <p:txBody>
          <a:bodyPr wrap="square">
            <a:spAutoFit/>
          </a:bodyPr>
          <a:lstStyle/>
          <a:p>
            <a:r>
              <a:rPr lang="de-DE" sz="1200" dirty="0">
                <a:latin typeface="+mn-lt"/>
              </a:rPr>
              <a:t>Einschränkungen der Schifffahrt</a:t>
            </a:r>
            <a:endParaRPr lang="de-DE" sz="800" dirty="0">
              <a:latin typeface="+mn-lt"/>
            </a:endParaRPr>
          </a:p>
        </p:txBody>
      </p:sp>
      <p:sp>
        <p:nvSpPr>
          <p:cNvPr id="21" name="Rechteck 20">
            <a:extLst>
              <a:ext uri="{FF2B5EF4-FFF2-40B4-BE49-F238E27FC236}">
                <a16:creationId xmlns:a16="http://schemas.microsoft.com/office/drawing/2014/main" id="{48C26437-FA73-4FB8-A431-4A072841BE5D}"/>
              </a:ext>
            </a:extLst>
          </p:cNvPr>
          <p:cNvSpPr/>
          <p:nvPr/>
        </p:nvSpPr>
        <p:spPr>
          <a:xfrm>
            <a:off x="4491489" y="2714120"/>
            <a:ext cx="2492075" cy="276999"/>
          </a:xfrm>
          <a:prstGeom prst="rect">
            <a:avLst/>
          </a:prstGeom>
        </p:spPr>
        <p:txBody>
          <a:bodyPr wrap="square">
            <a:spAutoFit/>
          </a:bodyPr>
          <a:lstStyle/>
          <a:p>
            <a:r>
              <a:rPr lang="de-DE" sz="1200" dirty="0">
                <a:latin typeface="+mn-lt"/>
              </a:rPr>
              <a:t>Probleme bei der Energieerzeugung</a:t>
            </a:r>
            <a:endParaRPr lang="de-DE" sz="800" dirty="0">
              <a:latin typeface="+mn-lt"/>
            </a:endParaRPr>
          </a:p>
        </p:txBody>
      </p:sp>
      <p:sp>
        <p:nvSpPr>
          <p:cNvPr id="22" name="Rechteck 21">
            <a:extLst>
              <a:ext uri="{FF2B5EF4-FFF2-40B4-BE49-F238E27FC236}">
                <a16:creationId xmlns:a16="http://schemas.microsoft.com/office/drawing/2014/main" id="{3F83789E-BF8A-4A2E-AF2D-3427AE95E985}"/>
              </a:ext>
            </a:extLst>
          </p:cNvPr>
          <p:cNvSpPr/>
          <p:nvPr/>
        </p:nvSpPr>
        <p:spPr>
          <a:xfrm>
            <a:off x="860114" y="4768128"/>
            <a:ext cx="2492075" cy="276999"/>
          </a:xfrm>
          <a:prstGeom prst="rect">
            <a:avLst/>
          </a:prstGeom>
        </p:spPr>
        <p:txBody>
          <a:bodyPr wrap="square">
            <a:spAutoFit/>
          </a:bodyPr>
          <a:lstStyle/>
          <a:p>
            <a:r>
              <a:rPr lang="de-DE" sz="1200" dirty="0">
                <a:latin typeface="+mn-lt"/>
              </a:rPr>
              <a:t>Trinkwasserverknappung</a:t>
            </a:r>
            <a:endParaRPr lang="de-DE" sz="800" dirty="0">
              <a:latin typeface="+mn-lt"/>
            </a:endParaRPr>
          </a:p>
        </p:txBody>
      </p:sp>
      <p:sp>
        <p:nvSpPr>
          <p:cNvPr id="23" name="Rechteck 22">
            <a:extLst>
              <a:ext uri="{FF2B5EF4-FFF2-40B4-BE49-F238E27FC236}">
                <a16:creationId xmlns:a16="http://schemas.microsoft.com/office/drawing/2014/main" id="{5B8526C4-CFCA-444E-A5E6-1DDC520F29B8}"/>
              </a:ext>
            </a:extLst>
          </p:cNvPr>
          <p:cNvSpPr/>
          <p:nvPr/>
        </p:nvSpPr>
        <p:spPr>
          <a:xfrm>
            <a:off x="4882127" y="4829232"/>
            <a:ext cx="1814668" cy="276999"/>
          </a:xfrm>
          <a:prstGeom prst="rect">
            <a:avLst/>
          </a:prstGeom>
        </p:spPr>
        <p:txBody>
          <a:bodyPr wrap="square">
            <a:spAutoFit/>
          </a:bodyPr>
          <a:lstStyle/>
          <a:p>
            <a:r>
              <a:rPr lang="de-DE" sz="1200" dirty="0">
                <a:latin typeface="+mn-lt"/>
              </a:rPr>
              <a:t>Nutzungseinschränkungen</a:t>
            </a:r>
            <a:endParaRPr lang="de-DE" sz="800" dirty="0">
              <a:latin typeface="+mn-lt"/>
            </a:endParaRPr>
          </a:p>
        </p:txBody>
      </p:sp>
      <p:sp>
        <p:nvSpPr>
          <p:cNvPr id="24" name="Titel 4">
            <a:extLst>
              <a:ext uri="{FF2B5EF4-FFF2-40B4-BE49-F238E27FC236}">
                <a16:creationId xmlns:a16="http://schemas.microsoft.com/office/drawing/2014/main" id="{4D4684F4-D35F-4305-8F67-B21AE1E68966}"/>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25" name="Textfeld 24">
            <a:extLst>
              <a:ext uri="{FF2B5EF4-FFF2-40B4-BE49-F238E27FC236}">
                <a16:creationId xmlns:a16="http://schemas.microsoft.com/office/drawing/2014/main" id="{933645C1-7DC4-4C69-88A6-E666C340CE50}"/>
              </a:ext>
            </a:extLst>
          </p:cNvPr>
          <p:cNvSpPr txBox="1"/>
          <p:nvPr/>
        </p:nvSpPr>
        <p:spPr>
          <a:xfrm>
            <a:off x="6955039" y="2565941"/>
            <a:ext cx="369948" cy="215444"/>
          </a:xfrm>
          <a:prstGeom prst="rect">
            <a:avLst/>
          </a:prstGeom>
          <a:noFill/>
        </p:spPr>
        <p:txBody>
          <a:bodyPr wrap="square" rtlCol="0">
            <a:spAutoFit/>
          </a:bodyPr>
          <a:lstStyle/>
          <a:p>
            <a:r>
              <a:rPr lang="de-DE" sz="800" dirty="0">
                <a:latin typeface="+mn-lt"/>
              </a:rPr>
              <a:t>(52)</a:t>
            </a:r>
          </a:p>
        </p:txBody>
      </p:sp>
      <p:sp>
        <p:nvSpPr>
          <p:cNvPr id="26" name="Textfeld 25">
            <a:extLst>
              <a:ext uri="{FF2B5EF4-FFF2-40B4-BE49-F238E27FC236}">
                <a16:creationId xmlns:a16="http://schemas.microsoft.com/office/drawing/2014/main" id="{3CBA3425-15FA-423F-BF1A-4B62BF5F9F5F}"/>
              </a:ext>
            </a:extLst>
          </p:cNvPr>
          <p:cNvSpPr txBox="1"/>
          <p:nvPr/>
        </p:nvSpPr>
        <p:spPr>
          <a:xfrm>
            <a:off x="3352189" y="4651730"/>
            <a:ext cx="369948" cy="215444"/>
          </a:xfrm>
          <a:prstGeom prst="rect">
            <a:avLst/>
          </a:prstGeom>
          <a:noFill/>
        </p:spPr>
        <p:txBody>
          <a:bodyPr wrap="square" rtlCol="0">
            <a:spAutoFit/>
          </a:bodyPr>
          <a:lstStyle/>
          <a:p>
            <a:r>
              <a:rPr lang="de-DE" sz="800" dirty="0">
                <a:latin typeface="+mn-lt"/>
              </a:rPr>
              <a:t>(53)</a:t>
            </a:r>
          </a:p>
        </p:txBody>
      </p:sp>
      <p:sp>
        <p:nvSpPr>
          <p:cNvPr id="27" name="Textfeld 26">
            <a:extLst>
              <a:ext uri="{FF2B5EF4-FFF2-40B4-BE49-F238E27FC236}">
                <a16:creationId xmlns:a16="http://schemas.microsoft.com/office/drawing/2014/main" id="{10936F8F-5441-45CA-A014-2B11130698C7}"/>
              </a:ext>
            </a:extLst>
          </p:cNvPr>
          <p:cNvSpPr txBox="1"/>
          <p:nvPr/>
        </p:nvSpPr>
        <p:spPr>
          <a:xfrm>
            <a:off x="6982990" y="4651730"/>
            <a:ext cx="369948" cy="215444"/>
          </a:xfrm>
          <a:prstGeom prst="rect">
            <a:avLst/>
          </a:prstGeom>
          <a:noFill/>
        </p:spPr>
        <p:txBody>
          <a:bodyPr wrap="square" rtlCol="0">
            <a:spAutoFit/>
          </a:bodyPr>
          <a:lstStyle/>
          <a:p>
            <a:r>
              <a:rPr lang="de-DE" sz="800" dirty="0">
                <a:latin typeface="+mn-lt"/>
              </a:rPr>
              <a:t>(54)</a:t>
            </a:r>
          </a:p>
        </p:txBody>
      </p:sp>
      <p:sp>
        <p:nvSpPr>
          <p:cNvPr id="28" name="Textfeld 27">
            <a:extLst>
              <a:ext uri="{FF2B5EF4-FFF2-40B4-BE49-F238E27FC236}">
                <a16:creationId xmlns:a16="http://schemas.microsoft.com/office/drawing/2014/main" id="{D9477436-01D5-4108-83EE-6C16C2E6FCD2}"/>
              </a:ext>
            </a:extLst>
          </p:cNvPr>
          <p:cNvSpPr txBox="1"/>
          <p:nvPr/>
        </p:nvSpPr>
        <p:spPr>
          <a:xfrm>
            <a:off x="3354591" y="2565941"/>
            <a:ext cx="369948" cy="215444"/>
          </a:xfrm>
          <a:prstGeom prst="rect">
            <a:avLst/>
          </a:prstGeom>
          <a:noFill/>
        </p:spPr>
        <p:txBody>
          <a:bodyPr wrap="square" rtlCol="0">
            <a:spAutoFit/>
          </a:bodyPr>
          <a:lstStyle/>
          <a:p>
            <a:r>
              <a:rPr lang="de-DE" sz="800" dirty="0">
                <a:latin typeface="+mn-lt"/>
              </a:rPr>
              <a:t>(51)</a:t>
            </a:r>
          </a:p>
        </p:txBody>
      </p:sp>
    </p:spTree>
    <p:extLst>
      <p:ext uri="{BB962C8B-B14F-4D97-AF65-F5344CB8AC3E}">
        <p14:creationId xmlns:p14="http://schemas.microsoft.com/office/powerpoint/2010/main" val="276105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p:bldP spid="21" grpId="0"/>
      <p:bldP spid="22" grpId="0"/>
      <p:bldP spid="23" grpId="0"/>
      <p:bldP spid="25" grpId="0"/>
      <p:bldP spid="26" grpId="0"/>
      <p:bldP spid="27" grpId="0"/>
      <p:bldP spid="2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211AEC07-2766-4BA2-817C-E7710AC41A19}"/>
              </a:ext>
            </a:extLst>
          </p:cNvPr>
          <p:cNvSpPr>
            <a:spLocks noGrp="1"/>
          </p:cNvSpPr>
          <p:nvPr>
            <p:ph type="body" sz="quarter" idx="14"/>
          </p:nvPr>
        </p:nvSpPr>
        <p:spPr/>
        <p:txBody>
          <a:bodyPr/>
          <a:lstStyle/>
          <a:p>
            <a:r>
              <a:rPr lang="de-DE" dirty="0">
                <a:solidFill>
                  <a:schemeClr val="tx1"/>
                </a:solidFill>
                <a:latin typeface="+mj-lt"/>
              </a:rPr>
              <a:t>Wasserkreislauf und Wasserwirtschaft</a:t>
            </a:r>
          </a:p>
        </p:txBody>
      </p:sp>
      <p:sp>
        <p:nvSpPr>
          <p:cNvPr id="5" name="Textfeld 3">
            <a:extLst>
              <a:ext uri="{FF2B5EF4-FFF2-40B4-BE49-F238E27FC236}">
                <a16:creationId xmlns:a16="http://schemas.microsoft.com/office/drawing/2014/main" id="{763642D2-6FC7-4A00-BFF7-5F8AD1FDB427}"/>
              </a:ext>
            </a:extLst>
          </p:cNvPr>
          <p:cNvSpPr txBox="1"/>
          <p:nvPr/>
        </p:nvSpPr>
        <p:spPr>
          <a:xfrm>
            <a:off x="2146537" y="1113604"/>
            <a:ext cx="1245779" cy="687745"/>
          </a:xfrm>
          <a:prstGeom prst="rect">
            <a:avLst/>
          </a:prstGeom>
          <a:solidFill>
            <a:schemeClr val="lt1"/>
          </a:solidFill>
          <a:ln w="22225">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Temperatur-anstieg</a:t>
            </a:r>
          </a:p>
        </p:txBody>
      </p:sp>
      <p:sp>
        <p:nvSpPr>
          <p:cNvPr id="6" name="Textfeld 7">
            <a:extLst>
              <a:ext uri="{FF2B5EF4-FFF2-40B4-BE49-F238E27FC236}">
                <a16:creationId xmlns:a16="http://schemas.microsoft.com/office/drawing/2014/main" id="{6328526E-9070-42F1-9E7D-80329F2EB344}"/>
              </a:ext>
            </a:extLst>
          </p:cNvPr>
          <p:cNvSpPr txBox="1"/>
          <p:nvPr/>
        </p:nvSpPr>
        <p:spPr>
          <a:xfrm>
            <a:off x="2142344" y="2350447"/>
            <a:ext cx="1510167" cy="504293"/>
          </a:xfrm>
          <a:prstGeom prst="rect">
            <a:avLst/>
          </a:prstGeom>
          <a:solidFill>
            <a:srgbClr val="FF0000">
              <a:alpha val="60000"/>
            </a:srgbClr>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Erhöhte Verdunstung</a:t>
            </a:r>
          </a:p>
        </p:txBody>
      </p:sp>
      <p:sp>
        <p:nvSpPr>
          <p:cNvPr id="7" name="Textfeld 9">
            <a:extLst>
              <a:ext uri="{FF2B5EF4-FFF2-40B4-BE49-F238E27FC236}">
                <a16:creationId xmlns:a16="http://schemas.microsoft.com/office/drawing/2014/main" id="{0F30F2FC-7842-4DBE-AED4-E71C72FA89A5}"/>
              </a:ext>
            </a:extLst>
          </p:cNvPr>
          <p:cNvSpPr txBox="1"/>
          <p:nvPr/>
        </p:nvSpPr>
        <p:spPr>
          <a:xfrm>
            <a:off x="2144162" y="3853945"/>
            <a:ext cx="1510167" cy="956377"/>
          </a:xfrm>
          <a:prstGeom prst="rect">
            <a:avLst/>
          </a:prstGeom>
          <a:solidFill>
            <a:srgbClr val="0066FF">
              <a:alpha val="60000"/>
            </a:srgbClr>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effectLst/>
                <a:latin typeface="Calibri" panose="020F0502020204030204" pitchFamily="34" charset="0"/>
                <a:ea typeface="Calibri" panose="020F0502020204030204" pitchFamily="34" charset="0"/>
                <a:cs typeface="Times New Roman" panose="02020603050405020304" pitchFamily="18" charset="0"/>
              </a:rPr>
              <a:t>Niederschläge fallen häufiger in Form von Regen anstatt von Schnee</a:t>
            </a:r>
          </a:p>
        </p:txBody>
      </p:sp>
      <p:sp>
        <p:nvSpPr>
          <p:cNvPr id="17" name="Textfeld 17">
            <a:extLst>
              <a:ext uri="{FF2B5EF4-FFF2-40B4-BE49-F238E27FC236}">
                <a16:creationId xmlns:a16="http://schemas.microsoft.com/office/drawing/2014/main" id="{FFF4250F-508C-496A-B2CD-71C85AA47E10}"/>
              </a:ext>
            </a:extLst>
          </p:cNvPr>
          <p:cNvSpPr txBox="1"/>
          <p:nvPr/>
        </p:nvSpPr>
        <p:spPr>
          <a:xfrm>
            <a:off x="4141167" y="1100757"/>
            <a:ext cx="1602859" cy="739051"/>
          </a:xfrm>
          <a:prstGeom prst="rect">
            <a:avLst/>
          </a:prstGeom>
          <a:solidFill>
            <a:sysClr val="window" lastClr="FFFFFF"/>
          </a:solidFill>
          <a:ln w="22225">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rgbClr val="0066FF"/>
                </a:solidFill>
                <a:effectLst/>
                <a:latin typeface="Calibri" panose="020F0502020204030204" pitchFamily="34" charset="0"/>
                <a:ea typeface="Calibri" panose="020F0502020204030204" pitchFamily="34" charset="0"/>
                <a:cs typeface="Times New Roman" panose="02020603050405020304" pitchFamily="18" charset="0"/>
              </a:rPr>
              <a:t>Umverteilung der Niederschläge</a:t>
            </a:r>
          </a:p>
        </p:txBody>
      </p:sp>
      <p:sp>
        <p:nvSpPr>
          <p:cNvPr id="14" name="Textfeld 8">
            <a:extLst>
              <a:ext uri="{FF2B5EF4-FFF2-40B4-BE49-F238E27FC236}">
                <a16:creationId xmlns:a16="http://schemas.microsoft.com/office/drawing/2014/main" id="{FD4D8F8C-E873-4357-B84A-E3291A79D2D9}"/>
              </a:ext>
            </a:extLst>
          </p:cNvPr>
          <p:cNvSpPr txBox="1"/>
          <p:nvPr/>
        </p:nvSpPr>
        <p:spPr>
          <a:xfrm>
            <a:off x="4217518" y="1993641"/>
            <a:ext cx="1516978" cy="571925"/>
          </a:xfrm>
          <a:prstGeom prst="rect">
            <a:avLst/>
          </a:prstGeom>
          <a:solidFill>
            <a:srgbClr val="FF0000">
              <a:alpha val="60000"/>
            </a:srgbClr>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längeres Ausbleiben von Niederschlägen</a:t>
            </a:r>
          </a:p>
        </p:txBody>
      </p:sp>
      <p:sp>
        <p:nvSpPr>
          <p:cNvPr id="15" name="Textfeld 10">
            <a:extLst>
              <a:ext uri="{FF2B5EF4-FFF2-40B4-BE49-F238E27FC236}">
                <a16:creationId xmlns:a16="http://schemas.microsoft.com/office/drawing/2014/main" id="{D84C6C67-4A2B-443C-9239-64BD15795200}"/>
              </a:ext>
            </a:extLst>
          </p:cNvPr>
          <p:cNvSpPr txBox="1"/>
          <p:nvPr/>
        </p:nvSpPr>
        <p:spPr>
          <a:xfrm>
            <a:off x="4212121" y="4198425"/>
            <a:ext cx="1516978" cy="434131"/>
          </a:xfrm>
          <a:prstGeom prst="rect">
            <a:avLst/>
          </a:prstGeom>
          <a:solidFill>
            <a:srgbClr val="0066FF">
              <a:alpha val="60000"/>
            </a:srgbClr>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effectLst/>
                <a:latin typeface="Calibri" panose="020F0502020204030204" pitchFamily="34" charset="0"/>
                <a:ea typeface="Calibri" panose="020F0502020204030204" pitchFamily="34" charset="0"/>
                <a:cs typeface="Times New Roman" panose="02020603050405020304" pitchFamily="18" charset="0"/>
              </a:rPr>
              <a:t>höhere Winter-niederschläge</a:t>
            </a:r>
          </a:p>
        </p:txBody>
      </p:sp>
      <p:sp>
        <p:nvSpPr>
          <p:cNvPr id="16" name="Textfeld 15">
            <a:extLst>
              <a:ext uri="{FF2B5EF4-FFF2-40B4-BE49-F238E27FC236}">
                <a16:creationId xmlns:a16="http://schemas.microsoft.com/office/drawing/2014/main" id="{57DAC82C-3F75-463C-9EDB-076F7834194E}"/>
              </a:ext>
            </a:extLst>
          </p:cNvPr>
          <p:cNvSpPr txBox="1"/>
          <p:nvPr/>
        </p:nvSpPr>
        <p:spPr>
          <a:xfrm>
            <a:off x="4217518" y="2688714"/>
            <a:ext cx="1516978" cy="740576"/>
          </a:xfrm>
          <a:prstGeom prst="rect">
            <a:avLst/>
          </a:prstGeom>
          <a:solidFill>
            <a:srgbClr val="0066FF">
              <a:alpha val="60000"/>
            </a:srgbClr>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200" b="1" dirty="0">
                <a:effectLst/>
                <a:latin typeface="Calibri" panose="020F0502020204030204" pitchFamily="34" charset="0"/>
                <a:ea typeface="Calibri" panose="020F0502020204030204" pitchFamily="34" charset="0"/>
                <a:cs typeface="Times New Roman" panose="02020603050405020304" pitchFamily="18" charset="0"/>
              </a:rPr>
              <a:t>Steigendes Risiko für Extremereignisse, z.B. Sturzfluten</a:t>
            </a:r>
          </a:p>
        </p:txBody>
      </p:sp>
      <p:sp>
        <p:nvSpPr>
          <p:cNvPr id="9" name="Textfeld 18">
            <a:extLst>
              <a:ext uri="{FF2B5EF4-FFF2-40B4-BE49-F238E27FC236}">
                <a16:creationId xmlns:a16="http://schemas.microsoft.com/office/drawing/2014/main" id="{149E35E7-A7C5-4F9A-AAA2-DD6336ACD023}"/>
              </a:ext>
            </a:extLst>
          </p:cNvPr>
          <p:cNvSpPr txBox="1"/>
          <p:nvPr/>
        </p:nvSpPr>
        <p:spPr>
          <a:xfrm>
            <a:off x="943670" y="2337011"/>
            <a:ext cx="1110760" cy="504294"/>
          </a:xfrm>
          <a:prstGeom prst="rect">
            <a:avLst/>
          </a:prstGeom>
          <a:solidFill>
            <a:sysClr val="window" lastClr="FFFFFF"/>
          </a:solidFill>
          <a:ln w="25400" cap="flat">
            <a:solidFill>
              <a:schemeClr val="bg1"/>
            </a:solidFill>
            <a:prstDash val="sysDash"/>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b="1" dirty="0">
                <a:effectLst/>
                <a:latin typeface="Calibri" panose="020F0502020204030204" pitchFamily="34" charset="0"/>
                <a:ea typeface="Calibri" panose="020F0502020204030204" pitchFamily="34" charset="0"/>
                <a:cs typeface="Times New Roman" panose="02020603050405020304" pitchFamily="18" charset="0"/>
              </a:rPr>
              <a:t>Sommer</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19">
            <a:extLst>
              <a:ext uri="{FF2B5EF4-FFF2-40B4-BE49-F238E27FC236}">
                <a16:creationId xmlns:a16="http://schemas.microsoft.com/office/drawing/2014/main" id="{F368B115-D0F1-4EF5-AD57-C8F1DDBA5D2E}"/>
              </a:ext>
            </a:extLst>
          </p:cNvPr>
          <p:cNvSpPr txBox="1"/>
          <p:nvPr/>
        </p:nvSpPr>
        <p:spPr>
          <a:xfrm>
            <a:off x="949792" y="3997764"/>
            <a:ext cx="978936" cy="504294"/>
          </a:xfrm>
          <a:prstGeom prst="rect">
            <a:avLst/>
          </a:prstGeom>
          <a:solidFill>
            <a:sysClr val="window" lastClr="FFFFFF"/>
          </a:solidFill>
          <a:ln w="25400" cap="rnd">
            <a:solidFill>
              <a:schemeClr val="bg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b="1" dirty="0">
                <a:effectLst/>
                <a:latin typeface="Calibri" panose="020F0502020204030204" pitchFamily="34" charset="0"/>
                <a:ea typeface="Calibri" panose="020F0502020204030204" pitchFamily="34" charset="0"/>
                <a:cs typeface="Times New Roman" panose="02020603050405020304" pitchFamily="18" charset="0"/>
              </a:rPr>
              <a:t>Winter</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feld 11">
            <a:extLst>
              <a:ext uri="{FF2B5EF4-FFF2-40B4-BE49-F238E27FC236}">
                <a16:creationId xmlns:a16="http://schemas.microsoft.com/office/drawing/2014/main" id="{A5EE2509-3B15-4876-A671-673A4741B639}"/>
              </a:ext>
            </a:extLst>
          </p:cNvPr>
          <p:cNvSpPr txBox="1"/>
          <p:nvPr/>
        </p:nvSpPr>
        <p:spPr>
          <a:xfrm>
            <a:off x="6523765" y="1740772"/>
            <a:ext cx="1293283" cy="578896"/>
          </a:xfrm>
          <a:prstGeom prst="rect">
            <a:avLst/>
          </a:prstGeom>
          <a:solidFill>
            <a:srgbClr val="FF0000"/>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Gefahr von Niedrigwasser</a:t>
            </a:r>
          </a:p>
        </p:txBody>
      </p:sp>
      <p:sp>
        <p:nvSpPr>
          <p:cNvPr id="20" name="Textfeld 13">
            <a:extLst>
              <a:ext uri="{FF2B5EF4-FFF2-40B4-BE49-F238E27FC236}">
                <a16:creationId xmlns:a16="http://schemas.microsoft.com/office/drawing/2014/main" id="{50E36E09-01A0-439E-9B2E-03512D2625B6}"/>
              </a:ext>
            </a:extLst>
          </p:cNvPr>
          <p:cNvSpPr txBox="1"/>
          <p:nvPr/>
        </p:nvSpPr>
        <p:spPr>
          <a:xfrm>
            <a:off x="6520095" y="2519831"/>
            <a:ext cx="1322304" cy="727935"/>
          </a:xfrm>
          <a:prstGeom prst="rect">
            <a:avLst/>
          </a:prstGeom>
          <a:solidFill>
            <a:srgbClr val="FF0000"/>
          </a:solidFill>
          <a:ln w="25400">
            <a:solidFill>
              <a:srgbClr val="C00000"/>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abnehmende Grundwasser-spende</a:t>
            </a:r>
          </a:p>
        </p:txBody>
      </p:sp>
      <p:sp>
        <p:nvSpPr>
          <p:cNvPr id="21" name="Textfeld 16">
            <a:extLst>
              <a:ext uri="{FF2B5EF4-FFF2-40B4-BE49-F238E27FC236}">
                <a16:creationId xmlns:a16="http://schemas.microsoft.com/office/drawing/2014/main" id="{149A3EC2-5699-48B5-A0CD-75045246ABA2}"/>
              </a:ext>
            </a:extLst>
          </p:cNvPr>
          <p:cNvSpPr txBox="1"/>
          <p:nvPr/>
        </p:nvSpPr>
        <p:spPr>
          <a:xfrm>
            <a:off x="6523765" y="3678650"/>
            <a:ext cx="1293282" cy="594281"/>
          </a:xfrm>
          <a:prstGeom prst="rect">
            <a:avLst/>
          </a:prstGeom>
          <a:solidFill>
            <a:srgbClr val="0066FF"/>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de-DE" sz="1400" b="1" dirty="0">
                <a:effectLst/>
                <a:latin typeface="Calibri" panose="020F0502020204030204" pitchFamily="34" charset="0"/>
                <a:ea typeface="Calibri" panose="020F0502020204030204" pitchFamily="34" charset="0"/>
                <a:cs typeface="Times New Roman" panose="02020603050405020304" pitchFamily="18" charset="0"/>
              </a:rPr>
              <a:t>Gefahr von Hochwasser</a:t>
            </a:r>
          </a:p>
        </p:txBody>
      </p:sp>
      <p:sp>
        <p:nvSpPr>
          <p:cNvPr id="23" name="Pfeil: nach rechts 22">
            <a:extLst>
              <a:ext uri="{FF2B5EF4-FFF2-40B4-BE49-F238E27FC236}">
                <a16:creationId xmlns:a16="http://schemas.microsoft.com/office/drawing/2014/main" id="{B03C7751-6976-4117-A2E2-FA14689279F0}"/>
              </a:ext>
            </a:extLst>
          </p:cNvPr>
          <p:cNvSpPr/>
          <p:nvPr/>
        </p:nvSpPr>
        <p:spPr>
          <a:xfrm rot="1131452">
            <a:off x="5855352" y="2478317"/>
            <a:ext cx="496522" cy="119898"/>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24" name="Pfeil: nach rechts 23">
            <a:extLst>
              <a:ext uri="{FF2B5EF4-FFF2-40B4-BE49-F238E27FC236}">
                <a16:creationId xmlns:a16="http://schemas.microsoft.com/office/drawing/2014/main" id="{2A022F8A-F6EC-4DF4-8CAD-F74D5FAC4904}"/>
              </a:ext>
            </a:extLst>
          </p:cNvPr>
          <p:cNvSpPr/>
          <p:nvPr/>
        </p:nvSpPr>
        <p:spPr>
          <a:xfrm rot="19692158">
            <a:off x="5867076" y="4151727"/>
            <a:ext cx="496522" cy="119898"/>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5" name="Pfeil: nach rechts 24">
            <a:extLst>
              <a:ext uri="{FF2B5EF4-FFF2-40B4-BE49-F238E27FC236}">
                <a16:creationId xmlns:a16="http://schemas.microsoft.com/office/drawing/2014/main" id="{7A5B5E1E-B466-43B4-A5CB-FDBD716ADCF0}"/>
              </a:ext>
            </a:extLst>
          </p:cNvPr>
          <p:cNvSpPr/>
          <p:nvPr/>
        </p:nvSpPr>
        <p:spPr>
          <a:xfrm rot="1777835">
            <a:off x="5848791" y="3439612"/>
            <a:ext cx="496522" cy="119898"/>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6" name="Pfeil: nach rechts 25">
            <a:extLst>
              <a:ext uri="{FF2B5EF4-FFF2-40B4-BE49-F238E27FC236}">
                <a16:creationId xmlns:a16="http://schemas.microsoft.com/office/drawing/2014/main" id="{452E3702-A0C1-4410-96E9-115902E88979}"/>
              </a:ext>
            </a:extLst>
          </p:cNvPr>
          <p:cNvSpPr/>
          <p:nvPr/>
        </p:nvSpPr>
        <p:spPr>
          <a:xfrm rot="20171394">
            <a:off x="5848793" y="2088764"/>
            <a:ext cx="496523" cy="119898"/>
          </a:xfrm>
          <a:prstGeom prst="rightArrow">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7" name="Additionszeichen 26">
            <a:extLst>
              <a:ext uri="{FF2B5EF4-FFF2-40B4-BE49-F238E27FC236}">
                <a16:creationId xmlns:a16="http://schemas.microsoft.com/office/drawing/2014/main" id="{4D70FE49-5CD2-403A-9E46-42942B169AEB}"/>
              </a:ext>
            </a:extLst>
          </p:cNvPr>
          <p:cNvSpPr/>
          <p:nvPr/>
        </p:nvSpPr>
        <p:spPr>
          <a:xfrm>
            <a:off x="3827105" y="2351541"/>
            <a:ext cx="228244" cy="233841"/>
          </a:xfrm>
          <a:prstGeom prst="mathPlus">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22" name="Abgerundetes Rechteck 21"/>
          <p:cNvSpPr/>
          <p:nvPr/>
        </p:nvSpPr>
        <p:spPr>
          <a:xfrm>
            <a:off x="2142344" y="1176955"/>
            <a:ext cx="1222095" cy="595419"/>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30" name="Abgerundetes Rechteck 29"/>
          <p:cNvSpPr/>
          <p:nvPr/>
        </p:nvSpPr>
        <p:spPr>
          <a:xfrm>
            <a:off x="4217518" y="1149536"/>
            <a:ext cx="1450158" cy="615882"/>
          </a:xfrm>
          <a:prstGeom prst="roundRect">
            <a:avLst/>
          </a:prstGeom>
          <a:ln w="19050">
            <a:solidFill>
              <a:schemeClr val="accent6"/>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pic>
        <p:nvPicPr>
          <p:cNvPr id="31" name="Grafik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2370" y="968000"/>
            <a:ext cx="418635" cy="546550"/>
          </a:xfrm>
          <a:prstGeom prst="rect">
            <a:avLst/>
          </a:prstGeom>
        </p:spPr>
      </p:pic>
      <p:pic>
        <p:nvPicPr>
          <p:cNvPr id="32" name="Grafik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6758" y="1013798"/>
            <a:ext cx="246788" cy="726974"/>
          </a:xfrm>
          <a:prstGeom prst="rect">
            <a:avLst/>
          </a:prstGeom>
        </p:spPr>
      </p:pic>
      <p:sp>
        <p:nvSpPr>
          <p:cNvPr id="33"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34" name="Additionszeichen 33">
            <a:extLst>
              <a:ext uri="{FF2B5EF4-FFF2-40B4-BE49-F238E27FC236}">
                <a16:creationId xmlns:a16="http://schemas.microsoft.com/office/drawing/2014/main" id="{75643FC8-ABC3-439A-9B62-FDE2E311C326}"/>
              </a:ext>
            </a:extLst>
          </p:cNvPr>
          <p:cNvSpPr/>
          <p:nvPr/>
        </p:nvSpPr>
        <p:spPr>
          <a:xfrm>
            <a:off x="3849378" y="2795108"/>
            <a:ext cx="228244" cy="233841"/>
          </a:xfrm>
          <a:prstGeom prst="mathPlus">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35" name="Additionszeichen 34">
            <a:extLst>
              <a:ext uri="{FF2B5EF4-FFF2-40B4-BE49-F238E27FC236}">
                <a16:creationId xmlns:a16="http://schemas.microsoft.com/office/drawing/2014/main" id="{A98D1947-8DE6-4D2C-81A2-DE27C0909E91}"/>
              </a:ext>
            </a:extLst>
          </p:cNvPr>
          <p:cNvSpPr/>
          <p:nvPr/>
        </p:nvSpPr>
        <p:spPr>
          <a:xfrm>
            <a:off x="3849378" y="4302360"/>
            <a:ext cx="228244" cy="233841"/>
          </a:xfrm>
          <a:prstGeom prst="mathPlus">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dirty="0"/>
          </a:p>
        </p:txBody>
      </p:sp>
      <p:sp>
        <p:nvSpPr>
          <p:cNvPr id="28" name="Textfeld 27">
            <a:extLst>
              <a:ext uri="{FF2B5EF4-FFF2-40B4-BE49-F238E27FC236}">
                <a16:creationId xmlns:a16="http://schemas.microsoft.com/office/drawing/2014/main" id="{30454E24-2BB2-4BE3-8FD4-CA91D5D79E8B}"/>
              </a:ext>
            </a:extLst>
          </p:cNvPr>
          <p:cNvSpPr txBox="1"/>
          <p:nvPr/>
        </p:nvSpPr>
        <p:spPr>
          <a:xfrm>
            <a:off x="7573558" y="4596093"/>
            <a:ext cx="369948" cy="215444"/>
          </a:xfrm>
          <a:prstGeom prst="rect">
            <a:avLst/>
          </a:prstGeom>
          <a:noFill/>
        </p:spPr>
        <p:txBody>
          <a:bodyPr wrap="square" rtlCol="0">
            <a:spAutoFit/>
          </a:bodyPr>
          <a:lstStyle/>
          <a:p>
            <a:r>
              <a:rPr lang="de-DE" sz="800" dirty="0">
                <a:latin typeface="+mn-lt"/>
              </a:rPr>
              <a:t>(50)</a:t>
            </a:r>
          </a:p>
        </p:txBody>
      </p:sp>
    </p:spTree>
    <p:extLst>
      <p:ext uri="{BB962C8B-B14F-4D97-AF65-F5344CB8AC3E}">
        <p14:creationId xmlns:p14="http://schemas.microsoft.com/office/powerpoint/2010/main" val="276891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animBg="1"/>
      <p:bldP spid="21" grpId="0" animBg="1"/>
      <p:bldP spid="24" grpId="0" animBg="1"/>
      <p:bldP spid="25" grpId="0" animBg="1"/>
      <p:bldP spid="34" grpId="0" animBg="1"/>
      <p:bldP spid="3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691EB2F-E401-40F8-94DC-D3266F8B8B65}"/>
              </a:ext>
            </a:extLst>
          </p:cNvPr>
          <p:cNvSpPr>
            <a:spLocks noGrp="1"/>
          </p:cNvSpPr>
          <p:nvPr>
            <p:ph type="body" sz="quarter" idx="12"/>
          </p:nvPr>
        </p:nvSpPr>
        <p:spPr/>
        <p:txBody>
          <a:bodyPr/>
          <a:lstStyle/>
          <a:p>
            <a:pPr marL="342900" lvl="0" indent="-342900">
              <a:lnSpc>
                <a:spcPct val="100000"/>
              </a:lnSpc>
              <a:spcAft>
                <a:spcPts val="1200"/>
              </a:spcAft>
              <a:buClr>
                <a:srgbClr val="C00000"/>
              </a:buClr>
              <a:buFont typeface="Arial" panose="020B0604020202020204" pitchFamily="34" charset="0"/>
              <a:buChar char="•"/>
            </a:pPr>
            <a:r>
              <a:rPr lang="de-DE" dirty="0">
                <a:solidFill>
                  <a:schemeClr val="tx1"/>
                </a:solidFill>
                <a:latin typeface="+mn-lt"/>
              </a:rPr>
              <a:t>Gesundheitliche Belastung durch </a:t>
            </a:r>
            <a:r>
              <a:rPr lang="de-DE" b="1" dirty="0">
                <a:solidFill>
                  <a:srgbClr val="C00000"/>
                </a:solidFill>
                <a:latin typeface="+mn-lt"/>
              </a:rPr>
              <a:t>Hitzewellen</a:t>
            </a:r>
            <a:r>
              <a:rPr lang="de-DE" dirty="0">
                <a:solidFill>
                  <a:schemeClr val="tx1"/>
                </a:solidFill>
                <a:latin typeface="+mn-lt"/>
              </a:rPr>
              <a:t>, insbesondere für Herz und Kreislauf </a:t>
            </a:r>
          </a:p>
          <a:p>
            <a:pPr marL="342900" lvl="0" indent="-342900">
              <a:lnSpc>
                <a:spcPct val="100000"/>
              </a:lnSpc>
              <a:spcAft>
                <a:spcPts val="1200"/>
              </a:spcAft>
              <a:buClr>
                <a:srgbClr val="C00000"/>
              </a:buClr>
              <a:buFont typeface="Arial" panose="020B0604020202020204" pitchFamily="34" charset="0"/>
              <a:buChar char="•"/>
            </a:pPr>
            <a:r>
              <a:rPr lang="de-DE" dirty="0">
                <a:solidFill>
                  <a:schemeClr val="tx1"/>
                </a:solidFill>
                <a:latin typeface="+mn-lt"/>
              </a:rPr>
              <a:t>Bessere Lebens- und Ausbreitungsbedingungen für </a:t>
            </a:r>
            <a:r>
              <a:rPr lang="de-DE" b="1" dirty="0">
                <a:solidFill>
                  <a:srgbClr val="C00000"/>
                </a:solidFill>
                <a:latin typeface="+mn-lt"/>
              </a:rPr>
              <a:t>Krankheitserreger</a:t>
            </a:r>
            <a:r>
              <a:rPr lang="de-DE" dirty="0">
                <a:solidFill>
                  <a:srgbClr val="C00000"/>
                </a:solidFill>
                <a:latin typeface="+mn-lt"/>
              </a:rPr>
              <a:t> </a:t>
            </a:r>
            <a:r>
              <a:rPr lang="de-DE" b="1" dirty="0">
                <a:solidFill>
                  <a:srgbClr val="C00000"/>
                </a:solidFill>
                <a:latin typeface="+mn-lt"/>
              </a:rPr>
              <a:t>und</a:t>
            </a:r>
            <a:r>
              <a:rPr lang="de-DE" dirty="0">
                <a:solidFill>
                  <a:srgbClr val="C00000"/>
                </a:solidFill>
                <a:latin typeface="+mn-lt"/>
              </a:rPr>
              <a:t> </a:t>
            </a:r>
            <a:r>
              <a:rPr lang="de-DE" b="1" dirty="0">
                <a:solidFill>
                  <a:srgbClr val="C00000"/>
                </a:solidFill>
                <a:latin typeface="+mn-lt"/>
              </a:rPr>
              <a:t>–</a:t>
            </a:r>
            <a:r>
              <a:rPr lang="de-DE" b="1" dirty="0" err="1">
                <a:solidFill>
                  <a:srgbClr val="C00000"/>
                </a:solidFill>
                <a:latin typeface="+mn-lt"/>
              </a:rPr>
              <a:t>überträger</a:t>
            </a:r>
            <a:endParaRPr lang="de-DE" b="1" dirty="0">
              <a:solidFill>
                <a:srgbClr val="C00000"/>
              </a:solidFill>
              <a:latin typeface="+mn-lt"/>
            </a:endParaRPr>
          </a:p>
          <a:p>
            <a:pPr marL="342900" lvl="0" indent="-342900">
              <a:lnSpc>
                <a:spcPct val="100000"/>
              </a:lnSpc>
              <a:spcAft>
                <a:spcPts val="1200"/>
              </a:spcAft>
              <a:buClr>
                <a:srgbClr val="C00000"/>
              </a:buClr>
              <a:buFont typeface="Arial" panose="020B0604020202020204" pitchFamily="34" charset="0"/>
              <a:buChar char="•"/>
            </a:pPr>
            <a:r>
              <a:rPr lang="de-DE" dirty="0">
                <a:solidFill>
                  <a:schemeClr val="tx1"/>
                </a:solidFill>
                <a:latin typeface="+mn-lt"/>
              </a:rPr>
              <a:t>Längere und intensivere </a:t>
            </a:r>
            <a:r>
              <a:rPr lang="de-DE" b="1" dirty="0">
                <a:solidFill>
                  <a:srgbClr val="C00000"/>
                </a:solidFill>
                <a:latin typeface="+mn-lt"/>
              </a:rPr>
              <a:t>Pollensaison</a:t>
            </a:r>
          </a:p>
          <a:p>
            <a:pPr marL="342900" lvl="0" indent="-342900">
              <a:lnSpc>
                <a:spcPct val="100000"/>
              </a:lnSpc>
              <a:spcAft>
                <a:spcPts val="1200"/>
              </a:spcAft>
              <a:buClr>
                <a:srgbClr val="C00000"/>
              </a:buClr>
              <a:buFont typeface="Arial" panose="020B0604020202020204" pitchFamily="34" charset="0"/>
              <a:buChar char="•"/>
            </a:pPr>
            <a:r>
              <a:rPr lang="de-DE" dirty="0">
                <a:solidFill>
                  <a:schemeClr val="tx1"/>
                </a:solidFill>
                <a:latin typeface="+mn-lt"/>
              </a:rPr>
              <a:t>Verschlechterung der </a:t>
            </a:r>
            <a:r>
              <a:rPr lang="de-DE" b="1" dirty="0">
                <a:solidFill>
                  <a:srgbClr val="C00000"/>
                </a:solidFill>
                <a:latin typeface="+mn-lt"/>
              </a:rPr>
              <a:t>Luftqualität</a:t>
            </a:r>
          </a:p>
        </p:txBody>
      </p:sp>
      <p:sp>
        <p:nvSpPr>
          <p:cNvPr id="3" name="Textplatzhalter 2">
            <a:extLst>
              <a:ext uri="{FF2B5EF4-FFF2-40B4-BE49-F238E27FC236}">
                <a16:creationId xmlns:a16="http://schemas.microsoft.com/office/drawing/2014/main" id="{B143B4F3-F66A-40A9-94DB-83AECAB98628}"/>
              </a:ext>
            </a:extLst>
          </p:cNvPr>
          <p:cNvSpPr>
            <a:spLocks noGrp="1"/>
          </p:cNvSpPr>
          <p:nvPr>
            <p:ph type="body" sz="quarter" idx="14"/>
          </p:nvPr>
        </p:nvSpPr>
        <p:spPr/>
        <p:txBody>
          <a:bodyPr/>
          <a:lstStyle/>
          <a:p>
            <a:r>
              <a:rPr lang="de-DE" dirty="0">
                <a:solidFill>
                  <a:schemeClr val="tx1"/>
                </a:solidFill>
                <a:latin typeface="+mj-lt"/>
              </a:rPr>
              <a:t>Gesundheit</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1049" y="3035334"/>
            <a:ext cx="1829217" cy="1498941"/>
          </a:xfrm>
          <a:prstGeom prst="rect">
            <a:avLst/>
          </a:prstGeom>
        </p:spPr>
      </p:pic>
      <p:sp>
        <p:nvSpPr>
          <p:cNvPr id="5"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8" name="Textfeld 7">
            <a:extLst>
              <a:ext uri="{FF2B5EF4-FFF2-40B4-BE49-F238E27FC236}">
                <a16:creationId xmlns:a16="http://schemas.microsoft.com/office/drawing/2014/main" id="{62054266-B966-470F-AE92-061E1BC4C61D}"/>
              </a:ext>
            </a:extLst>
          </p:cNvPr>
          <p:cNvSpPr txBox="1"/>
          <p:nvPr/>
        </p:nvSpPr>
        <p:spPr>
          <a:xfrm>
            <a:off x="7170266" y="4341400"/>
            <a:ext cx="369948" cy="215444"/>
          </a:xfrm>
          <a:prstGeom prst="rect">
            <a:avLst/>
          </a:prstGeom>
          <a:noFill/>
        </p:spPr>
        <p:txBody>
          <a:bodyPr wrap="square" rtlCol="0">
            <a:spAutoFit/>
          </a:bodyPr>
          <a:lstStyle/>
          <a:p>
            <a:r>
              <a:rPr lang="de-DE" sz="800" dirty="0">
                <a:latin typeface="+mn-lt"/>
              </a:rPr>
              <a:t>(55)</a:t>
            </a:r>
          </a:p>
        </p:txBody>
      </p:sp>
    </p:spTree>
    <p:extLst>
      <p:ext uri="{BB962C8B-B14F-4D97-AF65-F5344CB8AC3E}">
        <p14:creationId xmlns:p14="http://schemas.microsoft.com/office/powerpoint/2010/main" val="2685117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2332744-5EE7-425C-9CBF-E3EC2DDEB4EE}"/>
              </a:ext>
            </a:extLst>
          </p:cNvPr>
          <p:cNvPicPr>
            <a:picLocks noChangeAspect="1"/>
          </p:cNvPicPr>
          <p:nvPr/>
        </p:nvPicPr>
        <p:blipFill rotWithShape="1">
          <a:blip r:embed="rId3"/>
          <a:srcRect l="7892"/>
          <a:stretch/>
        </p:blipFill>
        <p:spPr>
          <a:xfrm>
            <a:off x="971550" y="960755"/>
            <a:ext cx="5407726" cy="3933761"/>
          </a:xfrm>
          <a:prstGeom prst="rect">
            <a:avLst/>
          </a:prstGeom>
        </p:spPr>
      </p:pic>
      <p:sp>
        <p:nvSpPr>
          <p:cNvPr id="3" name="Textplatzhalter 2">
            <a:extLst>
              <a:ext uri="{FF2B5EF4-FFF2-40B4-BE49-F238E27FC236}">
                <a16:creationId xmlns:a16="http://schemas.microsoft.com/office/drawing/2014/main" id="{E500E4D9-B467-4198-87B0-BEDE895C2794}"/>
              </a:ext>
            </a:extLst>
          </p:cNvPr>
          <p:cNvSpPr>
            <a:spLocks noGrp="1"/>
          </p:cNvSpPr>
          <p:nvPr>
            <p:ph type="body" sz="quarter" idx="14"/>
          </p:nvPr>
        </p:nvSpPr>
        <p:spPr/>
        <p:txBody>
          <a:bodyPr/>
          <a:lstStyle/>
          <a:p>
            <a:r>
              <a:rPr lang="de-DE" dirty="0">
                <a:solidFill>
                  <a:schemeClr val="tx1"/>
                </a:solidFill>
                <a:latin typeface="+mj-lt"/>
              </a:rPr>
              <a:t>Vegetationsperiode und Phänologie</a:t>
            </a:r>
          </a:p>
        </p:txBody>
      </p:sp>
      <p:sp>
        <p:nvSpPr>
          <p:cNvPr id="7"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10" name="Textfeld 9">
            <a:extLst>
              <a:ext uri="{FF2B5EF4-FFF2-40B4-BE49-F238E27FC236}">
                <a16:creationId xmlns:a16="http://schemas.microsoft.com/office/drawing/2014/main" id="{F2E82F04-23A0-4D58-A4BE-774F40A01C50}"/>
              </a:ext>
            </a:extLst>
          </p:cNvPr>
          <p:cNvSpPr txBox="1"/>
          <p:nvPr/>
        </p:nvSpPr>
        <p:spPr>
          <a:xfrm>
            <a:off x="6674557" y="1750390"/>
            <a:ext cx="1463603" cy="1892826"/>
          </a:xfrm>
          <a:prstGeom prst="rect">
            <a:avLst/>
          </a:prstGeom>
          <a:noFill/>
        </p:spPr>
        <p:txBody>
          <a:bodyPr wrap="square" rtlCol="0">
            <a:spAutoFit/>
          </a:bodyPr>
          <a:lstStyle/>
          <a:p>
            <a:pPr algn="ctr">
              <a:spcAft>
                <a:spcPts val="600"/>
              </a:spcAft>
            </a:pPr>
            <a:r>
              <a:rPr lang="de-DE" sz="1600" b="1" dirty="0">
                <a:latin typeface="Calibri" panose="020F0502020204030204" pitchFamily="34" charset="0"/>
                <a:ea typeface="Calibri" panose="020F0502020204030204" pitchFamily="34" charset="0"/>
                <a:cs typeface="Times New Roman" panose="02020603050405020304" pitchFamily="18" charset="0"/>
              </a:rPr>
              <a:t>Phänologie</a:t>
            </a:r>
          </a:p>
          <a:p>
            <a:pPr algn="ctr"/>
            <a:r>
              <a:rPr lang="de-DE" sz="1600" dirty="0">
                <a:latin typeface="Calibri" panose="020F0502020204030204" pitchFamily="34" charset="0"/>
                <a:ea typeface="Calibri" panose="020F0502020204030204" pitchFamily="34" charset="0"/>
                <a:cs typeface="Times New Roman" panose="02020603050405020304" pitchFamily="18" charset="0"/>
              </a:rPr>
              <a:t>= </a:t>
            </a:r>
            <a:r>
              <a:rPr lang="de-DE" sz="1600" dirty="0">
                <a:latin typeface="+mn-lt"/>
              </a:rPr>
              <a:t>Beobachtung der jahres-zeitlichen Entwicklung von Pflanzen und Tieren</a:t>
            </a:r>
          </a:p>
        </p:txBody>
      </p:sp>
      <p:sp>
        <p:nvSpPr>
          <p:cNvPr id="12" name="Rechteck: abgerundete Ecken 11">
            <a:extLst>
              <a:ext uri="{FF2B5EF4-FFF2-40B4-BE49-F238E27FC236}">
                <a16:creationId xmlns:a16="http://schemas.microsoft.com/office/drawing/2014/main" id="{14F0DC4B-B444-4EFE-8421-50905727C777}"/>
              </a:ext>
            </a:extLst>
          </p:cNvPr>
          <p:cNvSpPr/>
          <p:nvPr/>
        </p:nvSpPr>
        <p:spPr>
          <a:xfrm>
            <a:off x="6674557" y="1643293"/>
            <a:ext cx="1463603" cy="1999923"/>
          </a:xfrm>
          <a:prstGeom prst="roundRect">
            <a:avLst/>
          </a:prstGeom>
          <a:ln w="19050">
            <a:solidFill>
              <a:srgbClr val="7AB8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8" name="Textfeld 7">
            <a:extLst>
              <a:ext uri="{FF2B5EF4-FFF2-40B4-BE49-F238E27FC236}">
                <a16:creationId xmlns:a16="http://schemas.microsoft.com/office/drawing/2014/main" id="{B4E06A40-6AE2-4C28-847A-9B8B5F9813E5}"/>
              </a:ext>
            </a:extLst>
          </p:cNvPr>
          <p:cNvSpPr txBox="1"/>
          <p:nvPr/>
        </p:nvSpPr>
        <p:spPr>
          <a:xfrm>
            <a:off x="5669700" y="4547105"/>
            <a:ext cx="369948" cy="215444"/>
          </a:xfrm>
          <a:prstGeom prst="rect">
            <a:avLst/>
          </a:prstGeom>
          <a:noFill/>
        </p:spPr>
        <p:txBody>
          <a:bodyPr wrap="square" rtlCol="0">
            <a:spAutoFit/>
          </a:bodyPr>
          <a:lstStyle/>
          <a:p>
            <a:r>
              <a:rPr lang="de-DE" sz="800" dirty="0">
                <a:latin typeface="+mn-lt"/>
              </a:rPr>
              <a:t>(56)</a:t>
            </a:r>
          </a:p>
        </p:txBody>
      </p:sp>
    </p:spTree>
    <p:extLst>
      <p:ext uri="{BB962C8B-B14F-4D97-AF65-F5344CB8AC3E}">
        <p14:creationId xmlns:p14="http://schemas.microsoft.com/office/powerpoint/2010/main" val="28277932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C8A6B060-EDCD-41F9-B0D9-F0711A9DA33B}"/>
              </a:ext>
            </a:extLst>
          </p:cNvPr>
          <p:cNvPicPr>
            <a:picLocks noChangeAspect="1"/>
          </p:cNvPicPr>
          <p:nvPr/>
        </p:nvPicPr>
        <p:blipFill>
          <a:blip r:embed="rId3"/>
          <a:stretch>
            <a:fillRect/>
          </a:stretch>
        </p:blipFill>
        <p:spPr>
          <a:xfrm>
            <a:off x="2708249" y="1205583"/>
            <a:ext cx="5657923" cy="3845908"/>
          </a:xfrm>
          <a:prstGeom prst="rect">
            <a:avLst/>
          </a:prstGeom>
        </p:spPr>
      </p:pic>
      <p:sp>
        <p:nvSpPr>
          <p:cNvPr id="5" name="Titel 4">
            <a:extLst>
              <a:ext uri="{FF2B5EF4-FFF2-40B4-BE49-F238E27FC236}">
                <a16:creationId xmlns:a16="http://schemas.microsoft.com/office/drawing/2014/main" id="{ED6D793C-0752-4DE8-AAEC-5A5333509964}"/>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6" name="Textfeld 5">
            <a:extLst>
              <a:ext uri="{FF2B5EF4-FFF2-40B4-BE49-F238E27FC236}">
                <a16:creationId xmlns:a16="http://schemas.microsoft.com/office/drawing/2014/main" id="{3702E560-02E6-43E3-8EB0-6249DF25D72E}"/>
              </a:ext>
            </a:extLst>
          </p:cNvPr>
          <p:cNvSpPr txBox="1"/>
          <p:nvPr/>
        </p:nvSpPr>
        <p:spPr>
          <a:xfrm>
            <a:off x="971550" y="1580922"/>
            <a:ext cx="1671066" cy="2215991"/>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DE" sz="1600" dirty="0">
                <a:latin typeface="+mn-lt"/>
              </a:rPr>
              <a:t>Vegetations-periode beginnt früher und endet später</a:t>
            </a:r>
          </a:p>
          <a:p>
            <a:pPr marL="285750" indent="-285750">
              <a:spcAft>
                <a:spcPts val="1200"/>
              </a:spcAft>
              <a:buFont typeface="Arial" panose="020B0604020202020204" pitchFamily="34" charset="0"/>
              <a:buChar char="•"/>
            </a:pPr>
            <a:r>
              <a:rPr lang="de-DE" sz="1600" dirty="0">
                <a:latin typeface="+mn-lt"/>
              </a:rPr>
              <a:t>Stärkste Auswirkungen im Frühjahr</a:t>
            </a:r>
          </a:p>
        </p:txBody>
      </p:sp>
      <p:sp>
        <p:nvSpPr>
          <p:cNvPr id="7" name="Rechteck: abgerundete Ecken 6">
            <a:extLst>
              <a:ext uri="{FF2B5EF4-FFF2-40B4-BE49-F238E27FC236}">
                <a16:creationId xmlns:a16="http://schemas.microsoft.com/office/drawing/2014/main" id="{7C4F3DCE-5B1D-4634-9A0A-0136C7910E77}"/>
              </a:ext>
            </a:extLst>
          </p:cNvPr>
          <p:cNvSpPr/>
          <p:nvPr/>
        </p:nvSpPr>
        <p:spPr>
          <a:xfrm>
            <a:off x="971550" y="1580921"/>
            <a:ext cx="1671066" cy="2215991"/>
          </a:xfrm>
          <a:prstGeom prst="roundRect">
            <a:avLst/>
          </a:prstGeom>
          <a:ln w="19050">
            <a:solidFill>
              <a:srgbClr val="7AB8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9" name="Textplatzhalter 8">
            <a:extLst>
              <a:ext uri="{FF2B5EF4-FFF2-40B4-BE49-F238E27FC236}">
                <a16:creationId xmlns:a16="http://schemas.microsoft.com/office/drawing/2014/main" id="{DF646B44-8CEB-44D8-83FA-44C9AC6E419B}"/>
              </a:ext>
            </a:extLst>
          </p:cNvPr>
          <p:cNvSpPr>
            <a:spLocks noGrp="1"/>
          </p:cNvSpPr>
          <p:nvPr>
            <p:ph type="body" sz="quarter" idx="14"/>
          </p:nvPr>
        </p:nvSpPr>
        <p:spPr/>
        <p:txBody>
          <a:bodyPr/>
          <a:lstStyle/>
          <a:p>
            <a:r>
              <a:rPr lang="de-DE" dirty="0">
                <a:solidFill>
                  <a:schemeClr val="tx1"/>
                </a:solidFill>
              </a:rPr>
              <a:t>Phänologische Verschiebungen</a:t>
            </a:r>
          </a:p>
        </p:txBody>
      </p:sp>
      <p:sp>
        <p:nvSpPr>
          <p:cNvPr id="2" name="Ellipse 1"/>
          <p:cNvSpPr/>
          <p:nvPr/>
        </p:nvSpPr>
        <p:spPr>
          <a:xfrm>
            <a:off x="6902246" y="2314570"/>
            <a:ext cx="595106" cy="589789"/>
          </a:xfrm>
          <a:prstGeom prst="ellipse">
            <a:avLst/>
          </a:prstGeom>
          <a:ln w="19050">
            <a:solidFill>
              <a:srgbClr val="FF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8" name="Textfeld 7">
            <a:extLst>
              <a:ext uri="{FF2B5EF4-FFF2-40B4-BE49-F238E27FC236}">
                <a16:creationId xmlns:a16="http://schemas.microsoft.com/office/drawing/2014/main" id="{B0069AA6-FFA5-4C54-9BB7-323EA95990E0}"/>
              </a:ext>
            </a:extLst>
          </p:cNvPr>
          <p:cNvSpPr txBox="1"/>
          <p:nvPr/>
        </p:nvSpPr>
        <p:spPr>
          <a:xfrm>
            <a:off x="6966114" y="1538192"/>
            <a:ext cx="891834" cy="738664"/>
          </a:xfrm>
          <a:prstGeom prst="rect">
            <a:avLst/>
          </a:prstGeom>
          <a:noFill/>
        </p:spPr>
        <p:txBody>
          <a:bodyPr wrap="square" rtlCol="0">
            <a:spAutoFit/>
          </a:bodyPr>
          <a:lstStyle/>
          <a:p>
            <a:r>
              <a:rPr lang="de-DE" sz="1400" dirty="0">
                <a:solidFill>
                  <a:srgbClr val="FF0000"/>
                </a:solidFill>
                <a:latin typeface="+mn-lt"/>
              </a:rPr>
              <a:t>Fast 3 Wochen zu früh!</a:t>
            </a:r>
          </a:p>
        </p:txBody>
      </p:sp>
      <p:sp>
        <p:nvSpPr>
          <p:cNvPr id="11" name="Textfeld 10">
            <a:extLst>
              <a:ext uri="{FF2B5EF4-FFF2-40B4-BE49-F238E27FC236}">
                <a16:creationId xmlns:a16="http://schemas.microsoft.com/office/drawing/2014/main" id="{5EAB0A87-F493-46B8-8CBD-4042F8E03DE4}"/>
              </a:ext>
            </a:extLst>
          </p:cNvPr>
          <p:cNvSpPr txBox="1"/>
          <p:nvPr/>
        </p:nvSpPr>
        <p:spPr>
          <a:xfrm>
            <a:off x="8140056" y="4377962"/>
            <a:ext cx="369948" cy="215444"/>
          </a:xfrm>
          <a:prstGeom prst="rect">
            <a:avLst/>
          </a:prstGeom>
          <a:noFill/>
        </p:spPr>
        <p:txBody>
          <a:bodyPr wrap="square" rtlCol="0">
            <a:spAutoFit/>
          </a:bodyPr>
          <a:lstStyle/>
          <a:p>
            <a:r>
              <a:rPr lang="de-DE" sz="800" dirty="0">
                <a:latin typeface="+mn-lt"/>
              </a:rPr>
              <a:t>(57)</a:t>
            </a:r>
          </a:p>
        </p:txBody>
      </p:sp>
    </p:spTree>
    <p:extLst>
      <p:ext uri="{BB962C8B-B14F-4D97-AF65-F5344CB8AC3E}">
        <p14:creationId xmlns:p14="http://schemas.microsoft.com/office/powerpoint/2010/main" val="415603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alpha val="97000"/>
          </a:schemeClr>
        </a:solidFill>
        <a:effectLst/>
      </p:bgPr>
    </p:bg>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1B3CA14-7419-4030-8BCF-4721B5CA94CE}"/>
              </a:ext>
            </a:extLst>
          </p:cNvPr>
          <p:cNvSpPr>
            <a:spLocks noGrp="1"/>
          </p:cNvSpPr>
          <p:nvPr>
            <p:ph type="body" sz="quarter" idx="14"/>
          </p:nvPr>
        </p:nvSpPr>
        <p:spPr/>
        <p:txBody>
          <a:bodyPr/>
          <a:lstStyle/>
          <a:p>
            <a:r>
              <a:rPr lang="de-DE" dirty="0">
                <a:solidFill>
                  <a:schemeClr val="tx1"/>
                </a:solidFill>
                <a:latin typeface="+mj-lt"/>
              </a:rPr>
              <a:t>Garten</a:t>
            </a:r>
            <a:r>
              <a:rPr lang="de-DE" sz="2400" dirty="0">
                <a:solidFill>
                  <a:schemeClr val="tx1"/>
                </a:solidFill>
              </a:rPr>
              <a:t>	</a:t>
            </a:r>
            <a:endParaRPr lang="de-DE" sz="2400" dirty="0">
              <a:solidFill>
                <a:srgbClr val="C00000"/>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1804" y="1283110"/>
            <a:ext cx="1180620" cy="2544096"/>
          </a:xfrm>
          <a:prstGeom prst="rect">
            <a:avLst/>
          </a:prstGeom>
        </p:spPr>
      </p:pic>
      <p:sp>
        <p:nvSpPr>
          <p:cNvPr id="6" name="Textfeld 5"/>
          <p:cNvSpPr txBox="1"/>
          <p:nvPr/>
        </p:nvSpPr>
        <p:spPr>
          <a:xfrm>
            <a:off x="6161569" y="2476377"/>
            <a:ext cx="1691004" cy="830997"/>
          </a:xfrm>
          <a:prstGeom prst="rect">
            <a:avLst/>
          </a:prstGeom>
          <a:noFill/>
        </p:spPr>
        <p:txBody>
          <a:bodyPr wrap="square" rtlCol="0">
            <a:spAutoFit/>
          </a:bodyPr>
          <a:lstStyle/>
          <a:p>
            <a:pPr algn="ctr"/>
            <a:r>
              <a:rPr lang="de-DE" sz="1600" dirty="0">
                <a:solidFill>
                  <a:srgbClr val="C00000"/>
                </a:solidFill>
                <a:latin typeface="+mn-lt"/>
              </a:rPr>
              <a:t>Schäden durch Extremwetter-ereignisse</a:t>
            </a:r>
          </a:p>
        </p:txBody>
      </p:sp>
      <p:sp>
        <p:nvSpPr>
          <p:cNvPr id="7" name="Textfeld 6"/>
          <p:cNvSpPr txBox="1"/>
          <p:nvPr/>
        </p:nvSpPr>
        <p:spPr>
          <a:xfrm>
            <a:off x="5716428" y="1699843"/>
            <a:ext cx="1691005" cy="584775"/>
          </a:xfrm>
          <a:prstGeom prst="rect">
            <a:avLst/>
          </a:prstGeom>
          <a:noFill/>
        </p:spPr>
        <p:txBody>
          <a:bodyPr wrap="square" rtlCol="0">
            <a:spAutoFit/>
          </a:bodyPr>
          <a:lstStyle/>
          <a:p>
            <a:pPr algn="ctr"/>
            <a:r>
              <a:rPr lang="de-DE" sz="1600" dirty="0">
                <a:solidFill>
                  <a:srgbClr val="C00000"/>
                </a:solidFill>
                <a:latin typeface="+mn-lt"/>
              </a:rPr>
              <a:t>Krankheiten und Schädlinge</a:t>
            </a:r>
          </a:p>
        </p:txBody>
      </p:sp>
      <p:sp>
        <p:nvSpPr>
          <p:cNvPr id="8" name="Textfeld 7"/>
          <p:cNvSpPr txBox="1"/>
          <p:nvPr/>
        </p:nvSpPr>
        <p:spPr>
          <a:xfrm>
            <a:off x="1405491" y="1209991"/>
            <a:ext cx="1617839" cy="584775"/>
          </a:xfrm>
          <a:prstGeom prst="rect">
            <a:avLst/>
          </a:prstGeom>
          <a:noFill/>
        </p:spPr>
        <p:txBody>
          <a:bodyPr wrap="square" rtlCol="0">
            <a:spAutoFit/>
          </a:bodyPr>
          <a:lstStyle/>
          <a:p>
            <a:pPr algn="ctr"/>
            <a:r>
              <a:rPr lang="de-DE" sz="1600" dirty="0">
                <a:solidFill>
                  <a:srgbClr val="00B050"/>
                </a:solidFill>
                <a:latin typeface="+mn-lt"/>
              </a:rPr>
              <a:t>Längerer Anbauzeitraum</a:t>
            </a:r>
          </a:p>
        </p:txBody>
      </p:sp>
      <p:sp>
        <p:nvSpPr>
          <p:cNvPr id="9" name="Textfeld 8"/>
          <p:cNvSpPr txBox="1"/>
          <p:nvPr/>
        </p:nvSpPr>
        <p:spPr>
          <a:xfrm>
            <a:off x="1044056" y="2863797"/>
            <a:ext cx="1651954" cy="584775"/>
          </a:xfrm>
          <a:prstGeom prst="rect">
            <a:avLst/>
          </a:prstGeom>
          <a:noFill/>
        </p:spPr>
        <p:txBody>
          <a:bodyPr wrap="square" rtlCol="0">
            <a:spAutoFit/>
          </a:bodyPr>
          <a:lstStyle/>
          <a:p>
            <a:pPr algn="ctr"/>
            <a:r>
              <a:rPr lang="de-DE" sz="1600" dirty="0">
                <a:solidFill>
                  <a:srgbClr val="00B050"/>
                </a:solidFill>
                <a:latin typeface="+mn-lt"/>
              </a:rPr>
              <a:t>Neue Arten und Sorten</a:t>
            </a:r>
          </a:p>
        </p:txBody>
      </p:sp>
      <p:sp>
        <p:nvSpPr>
          <p:cNvPr id="10" name="Textfeld 9"/>
          <p:cNvSpPr txBox="1"/>
          <p:nvPr/>
        </p:nvSpPr>
        <p:spPr>
          <a:xfrm>
            <a:off x="1570613" y="3568431"/>
            <a:ext cx="1651954" cy="584775"/>
          </a:xfrm>
          <a:prstGeom prst="rect">
            <a:avLst/>
          </a:prstGeom>
          <a:noFill/>
        </p:spPr>
        <p:txBody>
          <a:bodyPr wrap="square" rtlCol="0">
            <a:spAutoFit/>
          </a:bodyPr>
          <a:lstStyle/>
          <a:p>
            <a:pPr algn="ctr"/>
            <a:r>
              <a:rPr lang="de-DE" sz="1600" dirty="0">
                <a:solidFill>
                  <a:srgbClr val="00B050"/>
                </a:solidFill>
                <a:latin typeface="+mn-lt"/>
              </a:rPr>
              <a:t>Düngeeffekt durch CO</a:t>
            </a:r>
            <a:r>
              <a:rPr lang="de-DE" sz="1600" baseline="-25000" dirty="0">
                <a:solidFill>
                  <a:srgbClr val="00B050"/>
                </a:solidFill>
                <a:latin typeface="+mn-lt"/>
              </a:rPr>
              <a:t>2</a:t>
            </a:r>
          </a:p>
        </p:txBody>
      </p:sp>
      <p:sp>
        <p:nvSpPr>
          <p:cNvPr id="11" name="Titel 4">
            <a:extLst>
              <a:ext uri="{FF2B5EF4-FFF2-40B4-BE49-F238E27FC236}">
                <a16:creationId xmlns:a16="http://schemas.microsoft.com/office/drawing/2014/main" id="{CD951A50-A6E5-431E-80DD-545601FA87C8}"/>
              </a:ext>
            </a:extLst>
          </p:cNvPr>
          <p:cNvSpPr txBox="1">
            <a:spLocks/>
          </p:cNvSpPr>
          <p:nvPr/>
        </p:nvSpPr>
        <p:spPr>
          <a:xfrm rot="5400000">
            <a:off x="7395210" y="3010662"/>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Folgen des Klimawandels</a:t>
            </a:r>
          </a:p>
        </p:txBody>
      </p:sp>
      <p:sp>
        <p:nvSpPr>
          <p:cNvPr id="13" name="Textfeld 12">
            <a:extLst>
              <a:ext uri="{FF2B5EF4-FFF2-40B4-BE49-F238E27FC236}">
                <a16:creationId xmlns:a16="http://schemas.microsoft.com/office/drawing/2014/main" id="{7576EC22-BABC-4E0A-B803-BCC7446DFE06}"/>
              </a:ext>
            </a:extLst>
          </p:cNvPr>
          <p:cNvSpPr txBox="1"/>
          <p:nvPr/>
        </p:nvSpPr>
        <p:spPr>
          <a:xfrm>
            <a:off x="635248" y="1965960"/>
            <a:ext cx="2173742" cy="584775"/>
          </a:xfrm>
          <a:prstGeom prst="rect">
            <a:avLst/>
          </a:prstGeom>
          <a:noFill/>
        </p:spPr>
        <p:txBody>
          <a:bodyPr wrap="square" rtlCol="0">
            <a:spAutoFit/>
          </a:bodyPr>
          <a:lstStyle/>
          <a:p>
            <a:pPr algn="ctr"/>
            <a:r>
              <a:rPr lang="de-DE" sz="1600" dirty="0">
                <a:solidFill>
                  <a:srgbClr val="00B050"/>
                </a:solidFill>
                <a:latin typeface="+mn-lt"/>
              </a:rPr>
              <a:t>Schnellere Pflanzenentwicklung</a:t>
            </a:r>
          </a:p>
        </p:txBody>
      </p:sp>
      <p:sp>
        <p:nvSpPr>
          <p:cNvPr id="14" name="Textfeld 13">
            <a:extLst>
              <a:ext uri="{FF2B5EF4-FFF2-40B4-BE49-F238E27FC236}">
                <a16:creationId xmlns:a16="http://schemas.microsoft.com/office/drawing/2014/main" id="{CF5E7B17-0170-4B57-8993-EC2CE20D6152}"/>
              </a:ext>
            </a:extLst>
          </p:cNvPr>
          <p:cNvSpPr txBox="1"/>
          <p:nvPr/>
        </p:nvSpPr>
        <p:spPr>
          <a:xfrm>
            <a:off x="5453501" y="3443657"/>
            <a:ext cx="1936097" cy="830997"/>
          </a:xfrm>
          <a:prstGeom prst="rect">
            <a:avLst/>
          </a:prstGeom>
          <a:noFill/>
        </p:spPr>
        <p:txBody>
          <a:bodyPr wrap="square" rtlCol="0">
            <a:spAutoFit/>
          </a:bodyPr>
          <a:lstStyle/>
          <a:p>
            <a:pPr algn="ctr"/>
            <a:r>
              <a:rPr lang="de-DE" sz="1600" dirty="0">
                <a:solidFill>
                  <a:srgbClr val="C00000"/>
                </a:solidFill>
                <a:latin typeface="+mn-lt"/>
              </a:rPr>
              <a:t>Ertrags- und Qualitätseinbußen durch Hitzestress</a:t>
            </a:r>
          </a:p>
        </p:txBody>
      </p:sp>
      <p:sp>
        <p:nvSpPr>
          <p:cNvPr id="15" name="Textfeld 14">
            <a:extLst>
              <a:ext uri="{FF2B5EF4-FFF2-40B4-BE49-F238E27FC236}">
                <a16:creationId xmlns:a16="http://schemas.microsoft.com/office/drawing/2014/main" id="{7334B71F-372F-413A-8073-8415727F8C3D}"/>
              </a:ext>
            </a:extLst>
          </p:cNvPr>
          <p:cNvSpPr txBox="1"/>
          <p:nvPr/>
        </p:nvSpPr>
        <p:spPr>
          <a:xfrm>
            <a:off x="4449214" y="3771737"/>
            <a:ext cx="352447" cy="215444"/>
          </a:xfrm>
          <a:prstGeom prst="rect">
            <a:avLst/>
          </a:prstGeom>
          <a:noFill/>
        </p:spPr>
        <p:txBody>
          <a:bodyPr wrap="square" rtlCol="0">
            <a:spAutoFit/>
          </a:bodyPr>
          <a:lstStyle/>
          <a:p>
            <a:r>
              <a:rPr lang="de-DE" sz="800" dirty="0">
                <a:latin typeface="+mn-lt"/>
              </a:rPr>
              <a:t>(58)</a:t>
            </a:r>
          </a:p>
        </p:txBody>
      </p:sp>
      <p:sp>
        <p:nvSpPr>
          <p:cNvPr id="16" name="Textfeld 15">
            <a:extLst>
              <a:ext uri="{FF2B5EF4-FFF2-40B4-BE49-F238E27FC236}">
                <a16:creationId xmlns:a16="http://schemas.microsoft.com/office/drawing/2014/main" id="{2B76AC1A-C250-4D2F-B04C-3C64E05EB58D}"/>
              </a:ext>
            </a:extLst>
          </p:cNvPr>
          <p:cNvSpPr txBox="1"/>
          <p:nvPr/>
        </p:nvSpPr>
        <p:spPr>
          <a:xfrm>
            <a:off x="1570613" y="4459030"/>
            <a:ext cx="5593383" cy="584775"/>
          </a:xfrm>
          <a:prstGeom prst="rect">
            <a:avLst/>
          </a:prstGeom>
          <a:noFill/>
        </p:spPr>
        <p:txBody>
          <a:bodyPr wrap="square" rtlCol="0">
            <a:spAutoFit/>
          </a:bodyPr>
          <a:lstStyle/>
          <a:p>
            <a:pPr algn="ctr">
              <a:spcAft>
                <a:spcPts val="600"/>
              </a:spcAft>
            </a:pPr>
            <a:r>
              <a:rPr lang="de-DE" sz="1600" b="1" dirty="0">
                <a:latin typeface="Calibri" panose="020F0502020204030204" pitchFamily="34" charset="0"/>
                <a:ea typeface="Calibri" panose="020F0502020204030204" pitchFamily="34" charset="0"/>
                <a:cs typeface="Times New Roman" panose="02020603050405020304" pitchFamily="18" charset="0"/>
              </a:rPr>
              <a:t>Insgesamt können die positiven Aspekte die negativen Auswirkungen des Klimawandels bei Weitem nicht aufwiegen!</a:t>
            </a:r>
            <a:endParaRPr lang="de-DE" sz="1600" dirty="0">
              <a:latin typeface="+mn-lt"/>
            </a:endParaRPr>
          </a:p>
        </p:txBody>
      </p:sp>
      <p:sp>
        <p:nvSpPr>
          <p:cNvPr id="17" name="Rechteck: abgerundete Ecken 16">
            <a:extLst>
              <a:ext uri="{FF2B5EF4-FFF2-40B4-BE49-F238E27FC236}">
                <a16:creationId xmlns:a16="http://schemas.microsoft.com/office/drawing/2014/main" id="{C0A166A3-B449-40C3-9C64-AC392AF206C6}"/>
              </a:ext>
            </a:extLst>
          </p:cNvPr>
          <p:cNvSpPr/>
          <p:nvPr/>
        </p:nvSpPr>
        <p:spPr>
          <a:xfrm>
            <a:off x="1570613" y="4456006"/>
            <a:ext cx="5593383" cy="606891"/>
          </a:xfrm>
          <a:prstGeom prst="roundRect">
            <a:avLst/>
          </a:prstGeom>
          <a:ln w="19050">
            <a:solidFill>
              <a:srgbClr val="C00000"/>
            </a:solidFill>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18" name="Textfeld 17">
            <a:extLst>
              <a:ext uri="{FF2B5EF4-FFF2-40B4-BE49-F238E27FC236}">
                <a16:creationId xmlns:a16="http://schemas.microsoft.com/office/drawing/2014/main" id="{67938BAF-E477-4EEB-A955-771779C516B2}"/>
              </a:ext>
            </a:extLst>
          </p:cNvPr>
          <p:cNvSpPr txBox="1"/>
          <p:nvPr/>
        </p:nvSpPr>
        <p:spPr>
          <a:xfrm>
            <a:off x="5117393" y="915327"/>
            <a:ext cx="1936097" cy="584775"/>
          </a:xfrm>
          <a:prstGeom prst="rect">
            <a:avLst/>
          </a:prstGeom>
          <a:noFill/>
        </p:spPr>
        <p:txBody>
          <a:bodyPr wrap="square" rtlCol="0">
            <a:spAutoFit/>
          </a:bodyPr>
          <a:lstStyle/>
          <a:p>
            <a:pPr algn="ctr"/>
            <a:r>
              <a:rPr lang="de-DE" sz="1600" dirty="0">
                <a:solidFill>
                  <a:srgbClr val="C00000"/>
                </a:solidFill>
                <a:latin typeface="+mn-lt"/>
              </a:rPr>
              <a:t>Verknappung des Wasserangebots</a:t>
            </a:r>
          </a:p>
        </p:txBody>
      </p:sp>
    </p:spTree>
    <p:extLst>
      <p:ext uri="{BB962C8B-B14F-4D97-AF65-F5344CB8AC3E}">
        <p14:creationId xmlns:p14="http://schemas.microsoft.com/office/powerpoint/2010/main" val="177702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3" grpId="0"/>
      <p:bldP spid="14" grpId="0"/>
      <p:bldP spid="16" grpId="0"/>
      <p:bldP spid="17" grpId="0" animBg="1"/>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4"/>
          </p:nvPr>
        </p:nvSpPr>
        <p:spPr/>
        <p:txBody>
          <a:bodyPr/>
          <a:lstStyle/>
          <a:p>
            <a:r>
              <a:rPr lang="de-DE" sz="3200" dirty="0">
                <a:solidFill>
                  <a:srgbClr val="7AB800"/>
                </a:solidFill>
                <a:latin typeface="+mj-lt"/>
              </a:rPr>
              <a:t>Wir können gegensteuern!</a:t>
            </a:r>
          </a:p>
        </p:txBody>
      </p:sp>
      <p:pic>
        <p:nvPicPr>
          <p:cNvPr id="16" name="Grafik 15"/>
          <p:cNvPicPr>
            <a:picLocks noChangeAspect="1"/>
          </p:cNvPicPr>
          <p:nvPr/>
        </p:nvPicPr>
        <p:blipFill rotWithShape="1">
          <a:blip r:embed="rId3"/>
          <a:srcRect l="6568" t="18403" r="6237" b="6197"/>
          <a:stretch/>
        </p:blipFill>
        <p:spPr>
          <a:xfrm>
            <a:off x="3941063" y="1703070"/>
            <a:ext cx="4431993" cy="2552402"/>
          </a:xfrm>
          <a:prstGeom prst="rect">
            <a:avLst/>
          </a:prstGeom>
        </p:spPr>
      </p:pic>
      <p:sp>
        <p:nvSpPr>
          <p:cNvPr id="18" name="Rechteck 17"/>
          <p:cNvSpPr/>
          <p:nvPr/>
        </p:nvSpPr>
        <p:spPr>
          <a:xfrm>
            <a:off x="0" y="4933780"/>
            <a:ext cx="1380744" cy="217804"/>
          </a:xfrm>
          <a:prstGeom prst="rect">
            <a:avLst/>
          </a:prstGeom>
          <a:solidFill>
            <a:schemeClr val="bg1"/>
          </a:solidFill>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7" name="Titel 4">
            <a:extLst>
              <a:ext uri="{FF2B5EF4-FFF2-40B4-BE49-F238E27FC236}">
                <a16:creationId xmlns:a16="http://schemas.microsoft.com/office/drawing/2014/main" id="{642FE9D4-A09A-4158-98E4-A8906DACD1CE}"/>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a:t>Klimaschutz</a:t>
            </a:r>
          </a:p>
        </p:txBody>
      </p:sp>
      <p:sp>
        <p:nvSpPr>
          <p:cNvPr id="8" name="Textfeld 7">
            <a:extLst>
              <a:ext uri="{FF2B5EF4-FFF2-40B4-BE49-F238E27FC236}">
                <a16:creationId xmlns:a16="http://schemas.microsoft.com/office/drawing/2014/main" id="{1911D818-A418-4DDC-AE56-1B2E2DAD8B28}"/>
              </a:ext>
            </a:extLst>
          </p:cNvPr>
          <p:cNvSpPr txBox="1"/>
          <p:nvPr/>
        </p:nvSpPr>
        <p:spPr>
          <a:xfrm>
            <a:off x="7654735" y="4147750"/>
            <a:ext cx="369948" cy="215444"/>
          </a:xfrm>
          <a:prstGeom prst="rect">
            <a:avLst/>
          </a:prstGeom>
          <a:noFill/>
        </p:spPr>
        <p:txBody>
          <a:bodyPr wrap="square" rtlCol="0">
            <a:spAutoFit/>
          </a:bodyPr>
          <a:lstStyle/>
          <a:p>
            <a:r>
              <a:rPr lang="de-DE" sz="800" dirty="0">
                <a:latin typeface="+mn-lt"/>
              </a:rPr>
              <a:t>(59)</a:t>
            </a:r>
          </a:p>
        </p:txBody>
      </p:sp>
      <p:sp>
        <p:nvSpPr>
          <p:cNvPr id="15" name="Textplatzhalter 12">
            <a:extLst>
              <a:ext uri="{FF2B5EF4-FFF2-40B4-BE49-F238E27FC236}">
                <a16:creationId xmlns:a16="http://schemas.microsoft.com/office/drawing/2014/main" id="{842ECBFA-7EE5-412F-89B2-F3D094D19623}"/>
              </a:ext>
            </a:extLst>
          </p:cNvPr>
          <p:cNvSpPr txBox="1">
            <a:spLocks/>
          </p:cNvSpPr>
          <p:nvPr/>
        </p:nvSpPr>
        <p:spPr>
          <a:xfrm>
            <a:off x="971550" y="1554480"/>
            <a:ext cx="2969513" cy="3017520"/>
          </a:xfrm>
          <a:prstGeom prst="rect">
            <a:avLst/>
          </a:prstGeom>
        </p:spPr>
        <p:txBody>
          <a:bodyPr vert="horz" lIns="0" tIns="0" rIns="0" bIns="0">
            <a:noAutofit/>
          </a:bodyPr>
          <a:lstStyle>
            <a:lvl1pPr marL="0" indent="0" algn="l" defTabSz="342900" rtl="0" eaLnBrk="0" fontAlgn="base" hangingPunct="0">
              <a:lnSpc>
                <a:spcPts val="1800"/>
              </a:lnSpc>
              <a:spcBef>
                <a:spcPts val="0"/>
              </a:spcBef>
              <a:spcAft>
                <a:spcPct val="0"/>
              </a:spcAft>
              <a:buFont typeface="Arial" panose="020B0604020202020204" pitchFamily="34" charset="0"/>
              <a:buNone/>
              <a:defRPr sz="1900" kern="1200">
                <a:solidFill>
                  <a:schemeClr val="bg1"/>
                </a:solidFill>
                <a:latin typeface="Arial" panose="020B0604020202020204" pitchFamily="34" charset="0"/>
                <a:ea typeface="Fira Sans" panose="020B0503050000020004" pitchFamily="34" charset="0"/>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None/>
              <a:defRPr sz="2100" kern="1200">
                <a:solidFill>
                  <a:schemeClr val="tx1"/>
                </a:solidFill>
                <a:latin typeface="Arial"/>
                <a:ea typeface="ＭＳ Ｐゴシック" pitchFamily="-110" charset="-128"/>
                <a:cs typeface="Arial"/>
              </a:defRPr>
            </a:lvl2pPr>
            <a:lvl3pPr marL="857250" indent="-171450" algn="l" defTabSz="342900" rtl="0" eaLnBrk="0" fontAlgn="base" hangingPunct="0">
              <a:spcBef>
                <a:spcPct val="20000"/>
              </a:spcBef>
              <a:spcAft>
                <a:spcPct val="0"/>
              </a:spcAft>
              <a:buFont typeface="Arial" panose="020B0604020202020204" pitchFamily="34" charset="0"/>
              <a:buNone/>
              <a:defRPr kern="1200">
                <a:solidFill>
                  <a:schemeClr val="tx1"/>
                </a:solidFill>
                <a:latin typeface="Arial"/>
                <a:ea typeface="ＭＳ Ｐゴシック" pitchFamily="-110" charset="-128"/>
                <a:cs typeface="Arial"/>
              </a:defRPr>
            </a:lvl3pPr>
            <a:lvl4pPr marL="1200150" indent="-171450" algn="l" defTabSz="342900" rtl="0" eaLnBrk="0" fontAlgn="base" hangingPunct="0">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4pPr>
            <a:lvl5pPr marL="1543050" indent="-171450" algn="l" defTabSz="342900" rtl="0" eaLnBrk="0" fontAlgn="base" hangingPunct="0">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100000"/>
              </a:lnSpc>
            </a:pPr>
            <a:r>
              <a:rPr lang="de-DE" b="1" dirty="0">
                <a:solidFill>
                  <a:schemeClr val="tx1"/>
                </a:solidFill>
                <a:latin typeface="+mn-lt"/>
              </a:rPr>
              <a:t>Klimaschutz im Alltag bewirkt viel und kann jeder!</a:t>
            </a:r>
          </a:p>
          <a:p>
            <a:pPr algn="ctr">
              <a:lnSpc>
                <a:spcPct val="100000"/>
              </a:lnSpc>
            </a:pPr>
            <a:endParaRPr lang="de-DE" b="1" dirty="0">
              <a:solidFill>
                <a:schemeClr val="tx1"/>
              </a:solidFill>
              <a:latin typeface="+mn-lt"/>
            </a:endParaRPr>
          </a:p>
          <a:p>
            <a:pPr marL="342900" indent="-342900">
              <a:lnSpc>
                <a:spcPct val="100000"/>
              </a:lnSpc>
              <a:buClr>
                <a:srgbClr val="7AB800"/>
              </a:buClr>
              <a:buFont typeface="Arial" panose="020B0604020202020204" pitchFamily="34" charset="0"/>
              <a:buChar char="•"/>
            </a:pPr>
            <a:r>
              <a:rPr lang="de-DE" dirty="0">
                <a:solidFill>
                  <a:schemeClr val="tx1"/>
                </a:solidFill>
                <a:latin typeface="+mn-lt"/>
              </a:rPr>
              <a:t>Ernährung?</a:t>
            </a:r>
          </a:p>
          <a:p>
            <a:pPr marL="342900" indent="-342900">
              <a:lnSpc>
                <a:spcPct val="100000"/>
              </a:lnSpc>
              <a:buClr>
                <a:srgbClr val="7AB800"/>
              </a:buClr>
              <a:buFont typeface="Arial" panose="020B0604020202020204" pitchFamily="34" charset="0"/>
              <a:buChar char="•"/>
            </a:pPr>
            <a:r>
              <a:rPr lang="de-DE" dirty="0">
                <a:solidFill>
                  <a:schemeClr val="tx1"/>
                </a:solidFill>
                <a:latin typeface="+mn-lt"/>
              </a:rPr>
              <a:t>Wohnen?</a:t>
            </a:r>
          </a:p>
          <a:p>
            <a:pPr marL="342900" indent="-342900">
              <a:lnSpc>
                <a:spcPct val="100000"/>
              </a:lnSpc>
              <a:buClr>
                <a:srgbClr val="7AB800"/>
              </a:buClr>
              <a:buFont typeface="Arial" panose="020B0604020202020204" pitchFamily="34" charset="0"/>
              <a:buChar char="•"/>
            </a:pPr>
            <a:r>
              <a:rPr lang="de-DE" dirty="0">
                <a:solidFill>
                  <a:schemeClr val="tx1"/>
                </a:solidFill>
                <a:latin typeface="+mn-lt"/>
              </a:rPr>
              <a:t>Mobilität?</a:t>
            </a:r>
          </a:p>
          <a:p>
            <a:pPr marL="342900" indent="-342900">
              <a:buFont typeface="Arial" panose="020B0604020202020204" pitchFamily="34" charset="0"/>
              <a:buChar char="•"/>
            </a:pPr>
            <a:endParaRPr lang="de-DE" dirty="0">
              <a:solidFill>
                <a:schemeClr val="tx1"/>
              </a:solidFill>
              <a:latin typeface="+mn-lt"/>
            </a:endParaRPr>
          </a:p>
          <a:p>
            <a:endParaRPr lang="de-DE" dirty="0">
              <a:solidFill>
                <a:schemeClr val="tx1"/>
              </a:solidFill>
              <a:latin typeface="+mn-lt"/>
            </a:endParaRPr>
          </a:p>
          <a:p>
            <a:endParaRPr lang="de-DE" dirty="0">
              <a:solidFill>
                <a:schemeClr val="tx1"/>
              </a:solidFill>
              <a:latin typeface="+mn-lt"/>
            </a:endParaRPr>
          </a:p>
          <a:p>
            <a:r>
              <a:rPr lang="de-DE" dirty="0">
                <a:solidFill>
                  <a:schemeClr val="tx1"/>
                </a:solidFill>
                <a:latin typeface="+mn-lt"/>
              </a:rPr>
              <a:t>Tipps &amp; Anregungen unter:</a:t>
            </a:r>
          </a:p>
          <a:p>
            <a:r>
              <a:rPr lang="de-DE" sz="1400" b="1" dirty="0">
                <a:solidFill>
                  <a:srgbClr val="7AB800"/>
                </a:solidFill>
                <a:latin typeface="+mn-lt"/>
              </a:rPr>
              <a:t>www.garten-klima.de</a:t>
            </a:r>
          </a:p>
          <a:p>
            <a:pPr marL="342900" indent="-342900">
              <a:buFont typeface="Arial" panose="020B0604020202020204" pitchFamily="34" charset="0"/>
              <a:buChar char="•"/>
            </a:pPr>
            <a:endParaRPr lang="de-DE" dirty="0"/>
          </a:p>
        </p:txBody>
      </p:sp>
    </p:spTree>
    <p:extLst>
      <p:ext uri="{BB962C8B-B14F-4D97-AF65-F5344CB8AC3E}">
        <p14:creationId xmlns:p14="http://schemas.microsoft.com/office/powerpoint/2010/main" val="128122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C4B3486C-491A-4946-B26F-DC239E3AFAE1}"/>
              </a:ext>
            </a:extLst>
          </p:cNvPr>
          <p:cNvPicPr>
            <a:picLocks noChangeAspect="1"/>
          </p:cNvPicPr>
          <p:nvPr/>
        </p:nvPicPr>
        <p:blipFill rotWithShape="1">
          <a:blip r:embed="rId3"/>
          <a:srcRect l="12702" t="11806" r="10887" b="13861"/>
          <a:stretch/>
        </p:blipFill>
        <p:spPr>
          <a:xfrm>
            <a:off x="2631315" y="1470823"/>
            <a:ext cx="3365407" cy="3273874"/>
          </a:xfrm>
          <a:prstGeom prst="rect">
            <a:avLst/>
          </a:prstGeom>
        </p:spPr>
      </p:pic>
      <p:sp>
        <p:nvSpPr>
          <p:cNvPr id="39" name="Rechteck: abgerundete Ecken 38">
            <a:extLst>
              <a:ext uri="{FF2B5EF4-FFF2-40B4-BE49-F238E27FC236}">
                <a16:creationId xmlns:a16="http://schemas.microsoft.com/office/drawing/2014/main" id="{47EF9DC2-03A9-470B-A745-CDB3B5109AEA}"/>
              </a:ext>
            </a:extLst>
          </p:cNvPr>
          <p:cNvSpPr/>
          <p:nvPr/>
        </p:nvSpPr>
        <p:spPr>
          <a:xfrm>
            <a:off x="976894" y="2091685"/>
            <a:ext cx="1846489" cy="759850"/>
          </a:xfrm>
          <a:prstGeom prst="roundRect">
            <a:avLst/>
          </a:prstGeom>
          <a:ln w="38100">
            <a:prstDash val="sysDot"/>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rgbClr val="7AB800"/>
              </a:solidFill>
              <a:latin typeface="Arial" panose="020B0604020202020204" pitchFamily="34" charset="0"/>
              <a:ea typeface="Fira Sans" panose="020B0503050000020004" pitchFamily="34" charset="0"/>
              <a:cs typeface="Arial" panose="020B0604020202020204" pitchFamily="34" charset="0"/>
            </a:endParaRPr>
          </a:p>
        </p:txBody>
      </p:sp>
      <p:sp>
        <p:nvSpPr>
          <p:cNvPr id="25" name="Rechteck: abgerundete Ecken 24">
            <a:extLst>
              <a:ext uri="{FF2B5EF4-FFF2-40B4-BE49-F238E27FC236}">
                <a16:creationId xmlns:a16="http://schemas.microsoft.com/office/drawing/2014/main" id="{3B5EB0C5-EF91-4A45-8D6D-E5FFB04ED1B7}"/>
              </a:ext>
            </a:extLst>
          </p:cNvPr>
          <p:cNvSpPr/>
          <p:nvPr/>
        </p:nvSpPr>
        <p:spPr>
          <a:xfrm>
            <a:off x="5778129" y="3544400"/>
            <a:ext cx="1846489" cy="759850"/>
          </a:xfrm>
          <a:prstGeom prst="roundRect">
            <a:avLst/>
          </a:prstGeom>
          <a:ln w="38100">
            <a:prstDash val="sysDot"/>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rgbClr val="7AB800"/>
              </a:solidFill>
              <a:latin typeface="Arial" panose="020B0604020202020204" pitchFamily="34" charset="0"/>
              <a:ea typeface="Fira Sans" panose="020B0503050000020004" pitchFamily="34" charset="0"/>
              <a:cs typeface="Arial" panose="020B0604020202020204" pitchFamily="34" charset="0"/>
            </a:endParaRPr>
          </a:p>
        </p:txBody>
      </p:sp>
      <p:sp>
        <p:nvSpPr>
          <p:cNvPr id="6" name="Textplatzhalter 5">
            <a:extLst>
              <a:ext uri="{FF2B5EF4-FFF2-40B4-BE49-F238E27FC236}">
                <a16:creationId xmlns:a16="http://schemas.microsoft.com/office/drawing/2014/main" id="{29A65269-27DB-437D-AE97-3ED0F867A4B3}"/>
              </a:ext>
            </a:extLst>
          </p:cNvPr>
          <p:cNvSpPr>
            <a:spLocks noGrp="1"/>
          </p:cNvSpPr>
          <p:nvPr>
            <p:ph type="body" sz="quarter" idx="12"/>
          </p:nvPr>
        </p:nvSpPr>
        <p:spPr>
          <a:xfrm>
            <a:off x="1103836" y="2296276"/>
            <a:ext cx="1586453" cy="420914"/>
          </a:xfrm>
        </p:spPr>
        <p:txBody>
          <a:bodyPr/>
          <a:lstStyle/>
          <a:p>
            <a:pPr algn="ctr">
              <a:lnSpc>
                <a:spcPct val="100000"/>
              </a:lnSpc>
              <a:spcAft>
                <a:spcPts val="1200"/>
              </a:spcAft>
              <a:buClr>
                <a:srgbClr val="7AB800"/>
              </a:buClr>
            </a:pPr>
            <a:r>
              <a:rPr lang="de-DE" sz="2000" b="1" dirty="0">
                <a:solidFill>
                  <a:srgbClr val="7AB800"/>
                </a:solidFill>
              </a:rPr>
              <a:t>Auswirkungen</a:t>
            </a:r>
          </a:p>
        </p:txBody>
      </p:sp>
      <p:sp>
        <p:nvSpPr>
          <p:cNvPr id="7" name="Textplatzhalter 6">
            <a:extLst>
              <a:ext uri="{FF2B5EF4-FFF2-40B4-BE49-F238E27FC236}">
                <a16:creationId xmlns:a16="http://schemas.microsoft.com/office/drawing/2014/main" id="{B245DA02-BEF1-4DD3-8A59-287B4ACDBB68}"/>
              </a:ext>
            </a:extLst>
          </p:cNvPr>
          <p:cNvSpPr>
            <a:spLocks noGrp="1"/>
          </p:cNvSpPr>
          <p:nvPr>
            <p:ph type="body" sz="quarter" idx="14"/>
          </p:nvPr>
        </p:nvSpPr>
        <p:spPr/>
        <p:txBody>
          <a:bodyPr/>
          <a:lstStyle/>
          <a:p>
            <a:r>
              <a:rPr lang="de-DE" dirty="0" err="1">
                <a:solidFill>
                  <a:srgbClr val="7AB800"/>
                </a:solidFill>
              </a:rPr>
              <a:t>GartenKlimA</a:t>
            </a:r>
            <a:r>
              <a:rPr lang="de-DE" dirty="0">
                <a:solidFill>
                  <a:srgbClr val="7AB800"/>
                </a:solidFill>
              </a:rPr>
              <a:t> – Fit für den </a:t>
            </a:r>
            <a:r>
              <a:rPr lang="de-DE" dirty="0" err="1">
                <a:solidFill>
                  <a:srgbClr val="7AB800"/>
                </a:solidFill>
              </a:rPr>
              <a:t>KlimAwandel</a:t>
            </a:r>
            <a:endParaRPr lang="de-DE" dirty="0">
              <a:solidFill>
                <a:srgbClr val="7AB800"/>
              </a:solidFill>
            </a:endParaRPr>
          </a:p>
        </p:txBody>
      </p:sp>
      <p:sp>
        <p:nvSpPr>
          <p:cNvPr id="11" name="Textfeld 10">
            <a:extLst>
              <a:ext uri="{FF2B5EF4-FFF2-40B4-BE49-F238E27FC236}">
                <a16:creationId xmlns:a16="http://schemas.microsoft.com/office/drawing/2014/main" id="{75E6C122-61FF-4946-B570-2E0AFCFFA7BF}"/>
              </a:ext>
            </a:extLst>
          </p:cNvPr>
          <p:cNvSpPr txBox="1"/>
          <p:nvPr/>
        </p:nvSpPr>
        <p:spPr>
          <a:xfrm>
            <a:off x="1687914" y="3924127"/>
            <a:ext cx="1485729" cy="523220"/>
          </a:xfrm>
          <a:prstGeom prst="rect">
            <a:avLst/>
          </a:prstGeom>
          <a:noFill/>
        </p:spPr>
        <p:txBody>
          <a:bodyPr wrap="square" rtlCol="0">
            <a:spAutoFit/>
          </a:bodyPr>
          <a:lstStyle/>
          <a:p>
            <a:pPr algn="ctr"/>
            <a:r>
              <a:rPr lang="de-DE" sz="1400" dirty="0">
                <a:latin typeface="+mn-lt"/>
              </a:rPr>
              <a:t>Ökologischer Anbau</a:t>
            </a:r>
          </a:p>
        </p:txBody>
      </p:sp>
      <p:sp>
        <p:nvSpPr>
          <p:cNvPr id="13" name="Textfeld 12">
            <a:extLst>
              <a:ext uri="{FF2B5EF4-FFF2-40B4-BE49-F238E27FC236}">
                <a16:creationId xmlns:a16="http://schemas.microsoft.com/office/drawing/2014/main" id="{9094D42A-60B4-4BDD-B612-F191CB3869AD}"/>
              </a:ext>
            </a:extLst>
          </p:cNvPr>
          <p:cNvSpPr txBox="1"/>
          <p:nvPr/>
        </p:nvSpPr>
        <p:spPr>
          <a:xfrm>
            <a:off x="3624686" y="4706659"/>
            <a:ext cx="1617839" cy="307777"/>
          </a:xfrm>
          <a:prstGeom prst="rect">
            <a:avLst/>
          </a:prstGeom>
          <a:noFill/>
        </p:spPr>
        <p:txBody>
          <a:bodyPr wrap="square" rtlCol="0">
            <a:spAutoFit/>
          </a:bodyPr>
          <a:lstStyle/>
          <a:p>
            <a:pPr algn="ctr"/>
            <a:r>
              <a:rPr lang="de-DE" sz="1400" dirty="0">
                <a:latin typeface="+mn-lt"/>
              </a:rPr>
              <a:t>Obstbau</a:t>
            </a:r>
          </a:p>
        </p:txBody>
      </p:sp>
      <p:sp>
        <p:nvSpPr>
          <p:cNvPr id="20" name="Textplatzhalter 5">
            <a:extLst>
              <a:ext uri="{FF2B5EF4-FFF2-40B4-BE49-F238E27FC236}">
                <a16:creationId xmlns:a16="http://schemas.microsoft.com/office/drawing/2014/main" id="{E2B36001-BE40-4B03-AF5F-609AEE298F87}"/>
              </a:ext>
            </a:extLst>
          </p:cNvPr>
          <p:cNvSpPr txBox="1">
            <a:spLocks/>
          </p:cNvSpPr>
          <p:nvPr/>
        </p:nvSpPr>
        <p:spPr>
          <a:xfrm>
            <a:off x="5896700" y="3597744"/>
            <a:ext cx="1654260" cy="1069570"/>
          </a:xfrm>
          <a:prstGeom prst="rect">
            <a:avLst/>
          </a:prstGeom>
        </p:spPr>
        <p:txBody>
          <a:bodyPr vert="horz" lIns="0" tIns="0" rIns="0" bIns="0">
            <a:noAutofit/>
          </a:bodyPr>
          <a:lstStyle>
            <a:lvl1pPr marL="0" indent="0" algn="l" defTabSz="342900" rtl="0" eaLnBrk="0" fontAlgn="base" hangingPunct="0">
              <a:lnSpc>
                <a:spcPts val="1800"/>
              </a:lnSpc>
              <a:spcBef>
                <a:spcPts val="0"/>
              </a:spcBef>
              <a:spcAft>
                <a:spcPct val="0"/>
              </a:spcAft>
              <a:buFont typeface="Arial" panose="020B0604020202020204" pitchFamily="34" charset="0"/>
              <a:buNone/>
              <a:defRPr sz="1900" kern="1200">
                <a:solidFill>
                  <a:schemeClr val="bg1"/>
                </a:solidFill>
                <a:latin typeface="+mn-lt"/>
                <a:ea typeface="Fira Sans" panose="020B0503050000020004" pitchFamily="34" charset="0"/>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None/>
              <a:defRPr sz="2100" kern="1200">
                <a:solidFill>
                  <a:schemeClr val="tx1"/>
                </a:solidFill>
                <a:latin typeface="Arial"/>
                <a:ea typeface="ＭＳ Ｐゴシック" pitchFamily="-110" charset="-128"/>
                <a:cs typeface="Arial"/>
              </a:defRPr>
            </a:lvl2pPr>
            <a:lvl3pPr marL="857250" indent="-171450" algn="l" defTabSz="342900" rtl="0" eaLnBrk="0" fontAlgn="base" hangingPunct="0">
              <a:spcBef>
                <a:spcPct val="20000"/>
              </a:spcBef>
              <a:spcAft>
                <a:spcPct val="0"/>
              </a:spcAft>
              <a:buFont typeface="Arial" panose="020B0604020202020204" pitchFamily="34" charset="0"/>
              <a:buNone/>
              <a:defRPr kern="1200">
                <a:solidFill>
                  <a:schemeClr val="tx1"/>
                </a:solidFill>
                <a:latin typeface="Arial"/>
                <a:ea typeface="ＭＳ Ｐゴシック" pitchFamily="-110" charset="-128"/>
                <a:cs typeface="Arial"/>
              </a:defRPr>
            </a:lvl3pPr>
            <a:lvl4pPr marL="1200150" indent="-171450" algn="l" defTabSz="342900" rtl="0" eaLnBrk="0" fontAlgn="base" hangingPunct="0">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4pPr>
            <a:lvl5pPr marL="1543050" indent="-171450" algn="l" defTabSz="342900" rtl="0" eaLnBrk="0" fontAlgn="base" hangingPunct="0">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a:lnSpc>
                <a:spcPct val="100000"/>
              </a:lnSpc>
              <a:spcAft>
                <a:spcPts val="1200"/>
              </a:spcAft>
              <a:buClr>
                <a:srgbClr val="7AB800"/>
              </a:buClr>
            </a:pPr>
            <a:r>
              <a:rPr lang="de-DE" sz="2000" b="1" dirty="0">
                <a:solidFill>
                  <a:srgbClr val="7AB800"/>
                </a:solidFill>
              </a:rPr>
              <a:t>Anpassungs-möglichkeiten</a:t>
            </a:r>
          </a:p>
        </p:txBody>
      </p:sp>
      <p:sp>
        <p:nvSpPr>
          <p:cNvPr id="21" name="Textplatzhalter 5">
            <a:extLst>
              <a:ext uri="{FF2B5EF4-FFF2-40B4-BE49-F238E27FC236}">
                <a16:creationId xmlns:a16="http://schemas.microsoft.com/office/drawing/2014/main" id="{484C9167-EF0A-4EE2-968D-E90C73AEB325}"/>
              </a:ext>
            </a:extLst>
          </p:cNvPr>
          <p:cNvSpPr txBox="1">
            <a:spLocks/>
          </p:cNvSpPr>
          <p:nvPr/>
        </p:nvSpPr>
        <p:spPr>
          <a:xfrm>
            <a:off x="3274100" y="2708087"/>
            <a:ext cx="652803" cy="420914"/>
          </a:xfrm>
          <a:prstGeom prst="rect">
            <a:avLst/>
          </a:prstGeom>
        </p:spPr>
        <p:txBody>
          <a:bodyPr vert="horz" lIns="0" tIns="0" rIns="0" bIns="0">
            <a:noAutofit/>
          </a:bodyPr>
          <a:lstStyle>
            <a:lvl1pPr marL="0" indent="0" algn="l" defTabSz="342900" rtl="0" eaLnBrk="0" fontAlgn="base" hangingPunct="0">
              <a:lnSpc>
                <a:spcPts val="1800"/>
              </a:lnSpc>
              <a:spcBef>
                <a:spcPts val="0"/>
              </a:spcBef>
              <a:spcAft>
                <a:spcPct val="0"/>
              </a:spcAft>
              <a:buFont typeface="Arial" panose="020B0604020202020204" pitchFamily="34" charset="0"/>
              <a:buNone/>
              <a:defRPr sz="1900" kern="1200">
                <a:solidFill>
                  <a:schemeClr val="bg1"/>
                </a:solidFill>
                <a:latin typeface="+mn-lt"/>
                <a:ea typeface="Fira Sans" panose="020B0503050000020004" pitchFamily="34" charset="0"/>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None/>
              <a:defRPr sz="2100" kern="1200">
                <a:solidFill>
                  <a:schemeClr val="tx1"/>
                </a:solidFill>
                <a:latin typeface="Arial"/>
                <a:ea typeface="ＭＳ Ｐゴシック" pitchFamily="-110" charset="-128"/>
                <a:cs typeface="Arial"/>
              </a:defRPr>
            </a:lvl2pPr>
            <a:lvl3pPr marL="857250" indent="-171450" algn="l" defTabSz="342900" rtl="0" eaLnBrk="0" fontAlgn="base" hangingPunct="0">
              <a:spcBef>
                <a:spcPct val="20000"/>
              </a:spcBef>
              <a:spcAft>
                <a:spcPct val="0"/>
              </a:spcAft>
              <a:buFont typeface="Arial" panose="020B0604020202020204" pitchFamily="34" charset="0"/>
              <a:buNone/>
              <a:defRPr kern="1200">
                <a:solidFill>
                  <a:schemeClr val="tx1"/>
                </a:solidFill>
                <a:latin typeface="Arial"/>
                <a:ea typeface="ＭＳ Ｐゴシック" pitchFamily="-110" charset="-128"/>
                <a:cs typeface="Arial"/>
              </a:defRPr>
            </a:lvl3pPr>
            <a:lvl4pPr marL="1200150" indent="-171450" algn="l" defTabSz="342900" rtl="0" eaLnBrk="0" fontAlgn="base" hangingPunct="0">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4pPr>
            <a:lvl5pPr marL="1543050" indent="-171450" algn="l" defTabSz="342900" rtl="0" eaLnBrk="0" fontAlgn="base" hangingPunct="0">
              <a:spcBef>
                <a:spcPct val="20000"/>
              </a:spcBef>
              <a:spcAft>
                <a:spcPct val="0"/>
              </a:spcAft>
              <a:buFont typeface="Arial" panose="020B0604020202020204" pitchFamily="34" charset="0"/>
              <a:buNone/>
              <a:defRPr sz="1500" kern="1200">
                <a:solidFill>
                  <a:schemeClr val="tx1"/>
                </a:solidFill>
                <a:latin typeface="Arial"/>
                <a:ea typeface="ＭＳ Ｐゴシック" pitchFamily="-110"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a:lnSpc>
                <a:spcPct val="100000"/>
              </a:lnSpc>
              <a:spcAft>
                <a:spcPts val="1200"/>
              </a:spcAft>
              <a:buClr>
                <a:srgbClr val="7AB800"/>
              </a:buClr>
            </a:pPr>
            <a:r>
              <a:rPr lang="de-DE" sz="3200" b="1" dirty="0">
                <a:solidFill>
                  <a:srgbClr val="7AB800"/>
                </a:solidFill>
              </a:rPr>
              <a:t>&amp;</a:t>
            </a:r>
          </a:p>
        </p:txBody>
      </p:sp>
      <p:sp>
        <p:nvSpPr>
          <p:cNvPr id="31" name="Textfeld 30">
            <a:extLst>
              <a:ext uri="{FF2B5EF4-FFF2-40B4-BE49-F238E27FC236}">
                <a16:creationId xmlns:a16="http://schemas.microsoft.com/office/drawing/2014/main" id="{103E884F-6640-43A2-8106-057DCC2FC201}"/>
              </a:ext>
            </a:extLst>
          </p:cNvPr>
          <p:cNvSpPr txBox="1"/>
          <p:nvPr/>
        </p:nvSpPr>
        <p:spPr>
          <a:xfrm>
            <a:off x="4799665" y="4501650"/>
            <a:ext cx="1617839" cy="307777"/>
          </a:xfrm>
          <a:prstGeom prst="rect">
            <a:avLst/>
          </a:prstGeom>
          <a:noFill/>
        </p:spPr>
        <p:txBody>
          <a:bodyPr wrap="square" rtlCol="0">
            <a:spAutoFit/>
          </a:bodyPr>
          <a:lstStyle/>
          <a:p>
            <a:pPr algn="ctr"/>
            <a:r>
              <a:rPr lang="de-DE" sz="1400" dirty="0">
                <a:latin typeface="+mn-lt"/>
              </a:rPr>
              <a:t>Gemüsebau</a:t>
            </a:r>
          </a:p>
        </p:txBody>
      </p:sp>
      <p:sp>
        <p:nvSpPr>
          <p:cNvPr id="32" name="Textfeld 31">
            <a:extLst>
              <a:ext uri="{FF2B5EF4-FFF2-40B4-BE49-F238E27FC236}">
                <a16:creationId xmlns:a16="http://schemas.microsoft.com/office/drawing/2014/main" id="{1FEFA301-2AE0-49F8-A157-0D9548B79DF4}"/>
              </a:ext>
            </a:extLst>
          </p:cNvPr>
          <p:cNvSpPr txBox="1"/>
          <p:nvPr/>
        </p:nvSpPr>
        <p:spPr>
          <a:xfrm>
            <a:off x="2540992" y="4394381"/>
            <a:ext cx="1265302" cy="523220"/>
          </a:xfrm>
          <a:prstGeom prst="rect">
            <a:avLst/>
          </a:prstGeom>
          <a:noFill/>
        </p:spPr>
        <p:txBody>
          <a:bodyPr wrap="square" rtlCol="0">
            <a:spAutoFit/>
          </a:bodyPr>
          <a:lstStyle/>
          <a:p>
            <a:pPr algn="ctr"/>
            <a:r>
              <a:rPr lang="de-DE" sz="1400" dirty="0">
                <a:latin typeface="+mn-lt"/>
              </a:rPr>
              <a:t>Urban </a:t>
            </a:r>
            <a:r>
              <a:rPr lang="de-DE" sz="1400" dirty="0" err="1">
                <a:latin typeface="+mn-lt"/>
              </a:rPr>
              <a:t>Gardening</a:t>
            </a:r>
            <a:endParaRPr lang="de-DE" sz="1400" dirty="0">
              <a:latin typeface="+mn-lt"/>
            </a:endParaRPr>
          </a:p>
        </p:txBody>
      </p:sp>
      <p:sp>
        <p:nvSpPr>
          <p:cNvPr id="33" name="Textfeld 32">
            <a:extLst>
              <a:ext uri="{FF2B5EF4-FFF2-40B4-BE49-F238E27FC236}">
                <a16:creationId xmlns:a16="http://schemas.microsoft.com/office/drawing/2014/main" id="{22595324-FE8D-4CC7-9752-F697C4AC1BB8}"/>
              </a:ext>
            </a:extLst>
          </p:cNvPr>
          <p:cNvSpPr txBox="1"/>
          <p:nvPr/>
        </p:nvSpPr>
        <p:spPr>
          <a:xfrm>
            <a:off x="1309773" y="3149943"/>
            <a:ext cx="1617839" cy="523220"/>
          </a:xfrm>
          <a:prstGeom prst="rect">
            <a:avLst/>
          </a:prstGeom>
          <a:noFill/>
        </p:spPr>
        <p:txBody>
          <a:bodyPr wrap="square" rtlCol="0">
            <a:spAutoFit/>
          </a:bodyPr>
          <a:lstStyle/>
          <a:p>
            <a:pPr algn="ctr"/>
            <a:r>
              <a:rPr lang="de-DE" sz="1400" dirty="0">
                <a:latin typeface="+mn-lt"/>
              </a:rPr>
              <a:t>Gartenarbeit &amp; Gesundheit</a:t>
            </a:r>
          </a:p>
        </p:txBody>
      </p:sp>
      <p:sp>
        <p:nvSpPr>
          <p:cNvPr id="34" name="Textfeld 33">
            <a:extLst>
              <a:ext uri="{FF2B5EF4-FFF2-40B4-BE49-F238E27FC236}">
                <a16:creationId xmlns:a16="http://schemas.microsoft.com/office/drawing/2014/main" id="{733BDBFA-728E-4764-A594-62D5ADC76503}"/>
              </a:ext>
            </a:extLst>
          </p:cNvPr>
          <p:cNvSpPr txBox="1"/>
          <p:nvPr/>
        </p:nvSpPr>
        <p:spPr>
          <a:xfrm>
            <a:off x="2350338" y="1457286"/>
            <a:ext cx="1304572" cy="523220"/>
          </a:xfrm>
          <a:prstGeom prst="rect">
            <a:avLst/>
          </a:prstGeom>
          <a:noFill/>
        </p:spPr>
        <p:txBody>
          <a:bodyPr wrap="square" rtlCol="0">
            <a:spAutoFit/>
          </a:bodyPr>
          <a:lstStyle/>
          <a:p>
            <a:pPr algn="ctr"/>
            <a:r>
              <a:rPr lang="de-DE" sz="1400" dirty="0">
                <a:latin typeface="+mn-lt"/>
              </a:rPr>
              <a:t>Klimawandel in Bayern</a:t>
            </a:r>
          </a:p>
        </p:txBody>
      </p:sp>
      <p:sp>
        <p:nvSpPr>
          <p:cNvPr id="35" name="Textfeld 34">
            <a:extLst>
              <a:ext uri="{FF2B5EF4-FFF2-40B4-BE49-F238E27FC236}">
                <a16:creationId xmlns:a16="http://schemas.microsoft.com/office/drawing/2014/main" id="{389F368D-A9EE-4FCE-A740-5C34F64D0CDC}"/>
              </a:ext>
            </a:extLst>
          </p:cNvPr>
          <p:cNvSpPr txBox="1"/>
          <p:nvPr/>
        </p:nvSpPr>
        <p:spPr>
          <a:xfrm>
            <a:off x="3468925" y="1243567"/>
            <a:ext cx="1617839" cy="307777"/>
          </a:xfrm>
          <a:prstGeom prst="rect">
            <a:avLst/>
          </a:prstGeom>
          <a:noFill/>
        </p:spPr>
        <p:txBody>
          <a:bodyPr wrap="square" rtlCol="0">
            <a:spAutoFit/>
          </a:bodyPr>
          <a:lstStyle/>
          <a:p>
            <a:pPr algn="ctr"/>
            <a:r>
              <a:rPr lang="de-DE" sz="1400" dirty="0">
                <a:latin typeface="+mn-lt"/>
              </a:rPr>
              <a:t>Bewässerung</a:t>
            </a:r>
          </a:p>
        </p:txBody>
      </p:sp>
      <p:sp>
        <p:nvSpPr>
          <p:cNvPr id="36" name="Textfeld 35">
            <a:extLst>
              <a:ext uri="{FF2B5EF4-FFF2-40B4-BE49-F238E27FC236}">
                <a16:creationId xmlns:a16="http://schemas.microsoft.com/office/drawing/2014/main" id="{83A9FA8A-FF8A-4C1C-AE30-E9B869EE26DD}"/>
              </a:ext>
            </a:extLst>
          </p:cNvPr>
          <p:cNvSpPr txBox="1"/>
          <p:nvPr/>
        </p:nvSpPr>
        <p:spPr>
          <a:xfrm>
            <a:off x="4893586" y="1349680"/>
            <a:ext cx="1212581" cy="523220"/>
          </a:xfrm>
          <a:prstGeom prst="rect">
            <a:avLst/>
          </a:prstGeom>
          <a:noFill/>
        </p:spPr>
        <p:txBody>
          <a:bodyPr wrap="square" rtlCol="0">
            <a:spAutoFit/>
          </a:bodyPr>
          <a:lstStyle/>
          <a:p>
            <a:pPr algn="ctr"/>
            <a:r>
              <a:rPr lang="de-DE" sz="1400" dirty="0">
                <a:latin typeface="+mn-lt"/>
              </a:rPr>
              <a:t>Boden &amp; Düngung</a:t>
            </a:r>
          </a:p>
        </p:txBody>
      </p:sp>
      <p:sp>
        <p:nvSpPr>
          <p:cNvPr id="37" name="Textfeld 36">
            <a:extLst>
              <a:ext uri="{FF2B5EF4-FFF2-40B4-BE49-F238E27FC236}">
                <a16:creationId xmlns:a16="http://schemas.microsoft.com/office/drawing/2014/main" id="{4E86DDF1-9A90-495D-BA12-6AA5F3D9B7F7}"/>
              </a:ext>
            </a:extLst>
          </p:cNvPr>
          <p:cNvSpPr txBox="1"/>
          <p:nvPr/>
        </p:nvSpPr>
        <p:spPr>
          <a:xfrm>
            <a:off x="5449144" y="2046973"/>
            <a:ext cx="1617839" cy="307777"/>
          </a:xfrm>
          <a:prstGeom prst="rect">
            <a:avLst/>
          </a:prstGeom>
          <a:noFill/>
        </p:spPr>
        <p:txBody>
          <a:bodyPr wrap="square" rtlCol="0">
            <a:spAutoFit/>
          </a:bodyPr>
          <a:lstStyle/>
          <a:p>
            <a:pPr algn="ctr"/>
            <a:r>
              <a:rPr lang="de-DE" sz="1400" dirty="0">
                <a:latin typeface="+mn-lt"/>
              </a:rPr>
              <a:t>Pflanzenschutz</a:t>
            </a:r>
          </a:p>
        </p:txBody>
      </p:sp>
      <p:sp>
        <p:nvSpPr>
          <p:cNvPr id="38" name="Textfeld 37">
            <a:extLst>
              <a:ext uri="{FF2B5EF4-FFF2-40B4-BE49-F238E27FC236}">
                <a16:creationId xmlns:a16="http://schemas.microsoft.com/office/drawing/2014/main" id="{0654E8FB-79B5-4CDF-B6D7-EF5C3A3CF9A1}"/>
              </a:ext>
            </a:extLst>
          </p:cNvPr>
          <p:cNvSpPr txBox="1"/>
          <p:nvPr/>
        </p:nvSpPr>
        <p:spPr>
          <a:xfrm>
            <a:off x="5499877" y="2694534"/>
            <a:ext cx="1617839" cy="307777"/>
          </a:xfrm>
          <a:prstGeom prst="rect">
            <a:avLst/>
          </a:prstGeom>
          <a:noFill/>
        </p:spPr>
        <p:txBody>
          <a:bodyPr wrap="square" rtlCol="0">
            <a:spAutoFit/>
          </a:bodyPr>
          <a:lstStyle/>
          <a:p>
            <a:pPr algn="ctr"/>
            <a:r>
              <a:rPr lang="de-DE" sz="1400" dirty="0">
                <a:latin typeface="+mn-lt"/>
              </a:rPr>
              <a:t>Ziergarten</a:t>
            </a:r>
          </a:p>
        </p:txBody>
      </p:sp>
      <p:sp>
        <p:nvSpPr>
          <p:cNvPr id="4" name="Ellipse 3">
            <a:extLst>
              <a:ext uri="{FF2B5EF4-FFF2-40B4-BE49-F238E27FC236}">
                <a16:creationId xmlns:a16="http://schemas.microsoft.com/office/drawing/2014/main" id="{0D636F9A-DB89-4E31-86A8-41F3035ADD29}"/>
              </a:ext>
            </a:extLst>
          </p:cNvPr>
          <p:cNvSpPr/>
          <p:nvPr/>
        </p:nvSpPr>
        <p:spPr>
          <a:xfrm>
            <a:off x="3326263" y="2682316"/>
            <a:ext cx="540000" cy="540000"/>
          </a:xfrm>
          <a:prstGeom prst="ellipse">
            <a:avLst/>
          </a:prstGeom>
          <a:ln w="38100">
            <a:solidFill>
              <a:schemeClr val="accent1"/>
            </a:solidFill>
            <a:prstDash val="sysDot"/>
          </a:ln>
        </p:spPr>
        <p:txBody>
          <a:bodyPr wrap="square" rtlCol="0" anchor="ctr">
            <a:spAutoFit/>
          </a:bodyPr>
          <a:lstStyle/>
          <a:p>
            <a:pPr marL="0" marR="0" indent="0" algn="ctr" defTabSz="342900" rtl="0" eaLnBrk="0" fontAlgn="base" latinLnBrk="0" hangingPunct="0">
              <a:lnSpc>
                <a:spcPct val="100000"/>
              </a:lnSpc>
              <a:spcBef>
                <a:spcPts val="0"/>
              </a:spcBef>
              <a:spcAft>
                <a:spcPct val="0"/>
              </a:spcAft>
              <a:buClrTx/>
              <a:buSzTx/>
              <a:buFont typeface="Arial" pitchFamily="-110" charset="0"/>
              <a:buNone/>
              <a:tabLst/>
            </a:pPr>
            <a:endParaRPr lang="de-DE" sz="1100" b="1" dirty="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endParaRPr>
          </a:p>
        </p:txBody>
      </p:sp>
      <p:sp>
        <p:nvSpPr>
          <p:cNvPr id="42" name="Titel 4">
            <a:extLst>
              <a:ext uri="{FF2B5EF4-FFF2-40B4-BE49-F238E27FC236}">
                <a16:creationId xmlns:a16="http://schemas.microsoft.com/office/drawing/2014/main" id="{ACA3D996-069C-4C45-9938-40500FD0B04E}"/>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dirty="0" err="1"/>
              <a:t>GartenKlimA</a:t>
            </a:r>
            <a:endParaRPr lang="de-DE" sz="1600" dirty="0"/>
          </a:p>
        </p:txBody>
      </p:sp>
      <p:sp>
        <p:nvSpPr>
          <p:cNvPr id="43" name="Textfeld 42">
            <a:extLst>
              <a:ext uri="{FF2B5EF4-FFF2-40B4-BE49-F238E27FC236}">
                <a16:creationId xmlns:a16="http://schemas.microsoft.com/office/drawing/2014/main" id="{52EB9063-E523-4599-873E-8EA45B9396E8}"/>
              </a:ext>
            </a:extLst>
          </p:cNvPr>
          <p:cNvSpPr txBox="1"/>
          <p:nvPr/>
        </p:nvSpPr>
        <p:spPr>
          <a:xfrm>
            <a:off x="6873786" y="4722951"/>
            <a:ext cx="369948" cy="215444"/>
          </a:xfrm>
          <a:prstGeom prst="rect">
            <a:avLst/>
          </a:prstGeom>
          <a:noFill/>
        </p:spPr>
        <p:txBody>
          <a:bodyPr wrap="square" rtlCol="0">
            <a:spAutoFit/>
          </a:bodyPr>
          <a:lstStyle/>
          <a:p>
            <a:r>
              <a:rPr lang="de-DE" sz="800" dirty="0">
                <a:latin typeface="+mn-lt"/>
              </a:rPr>
              <a:t>(60)</a:t>
            </a:r>
          </a:p>
        </p:txBody>
      </p:sp>
    </p:spTree>
    <p:extLst>
      <p:ext uri="{BB962C8B-B14F-4D97-AF65-F5344CB8AC3E}">
        <p14:creationId xmlns:p14="http://schemas.microsoft.com/office/powerpoint/2010/main" val="305961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31" grpId="0"/>
      <p:bldP spid="32" grpId="0"/>
      <p:bldP spid="33" grpId="0"/>
      <p:bldP spid="34" grpId="0"/>
      <p:bldP spid="35" grpId="0"/>
      <p:bldP spid="36" grpId="0"/>
      <p:bldP spid="37" grpId="0"/>
      <p:bldP spid="3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721" y="1306908"/>
            <a:ext cx="3228516" cy="3228516"/>
          </a:xfrm>
          <a:prstGeom prst="rect">
            <a:avLst/>
          </a:prstGeom>
        </p:spPr>
      </p:pic>
      <p:pic>
        <p:nvPicPr>
          <p:cNvPr id="35" name="Grafik 34">
            <a:extLst>
              <a:ext uri="{FF2B5EF4-FFF2-40B4-BE49-F238E27FC236}">
                <a16:creationId xmlns:a16="http://schemas.microsoft.com/office/drawing/2014/main" id="{2D91F386-E352-7F4D-89FB-D623A1C7FC91}"/>
              </a:ext>
            </a:extLst>
          </p:cNvPr>
          <p:cNvPicPr>
            <a:picLocks noChangeAspect="1"/>
          </p:cNvPicPr>
          <p:nvPr/>
        </p:nvPicPr>
        <p:blipFill rotWithShape="1">
          <a:blip r:embed="rId4">
            <a:alphaModFix amt="85000"/>
          </a:blip>
          <a:srcRect l="2617" t="37669" r="37345" b="24527"/>
          <a:stretch/>
        </p:blipFill>
        <p:spPr>
          <a:xfrm>
            <a:off x="0" y="1207008"/>
            <a:ext cx="4535424" cy="3936492"/>
          </a:xfrm>
          <a:prstGeom prst="rect">
            <a:avLst/>
          </a:prstGeom>
        </p:spPr>
      </p:pic>
      <p:sp>
        <p:nvSpPr>
          <p:cNvPr id="8" name="Textplatzhalter 7"/>
          <p:cNvSpPr>
            <a:spLocks noGrp="1"/>
          </p:cNvSpPr>
          <p:nvPr>
            <p:ph type="body" sz="quarter" idx="4294967295"/>
          </p:nvPr>
        </p:nvSpPr>
        <p:spPr>
          <a:xfrm>
            <a:off x="314099" y="2287841"/>
            <a:ext cx="3901414" cy="1774825"/>
          </a:xfrm>
        </p:spPr>
        <p:txBody>
          <a:bodyPr anchor="ctr">
            <a:noAutofit/>
          </a:bodyPr>
          <a:lstStyle/>
          <a:p>
            <a:pPr marL="0" indent="0" algn="ctr">
              <a:buNone/>
            </a:pPr>
            <a:r>
              <a:rPr lang="de-DE" sz="4000" b="1" dirty="0">
                <a:solidFill>
                  <a:schemeClr val="bg1"/>
                </a:solidFill>
                <a:latin typeface="+mn-lt"/>
              </a:rPr>
              <a:t>Herzlichen Dank </a:t>
            </a:r>
          </a:p>
          <a:p>
            <a:pPr marL="0" indent="0" algn="ctr">
              <a:buNone/>
            </a:pPr>
            <a:r>
              <a:rPr lang="de-DE" sz="4000" b="1" dirty="0">
                <a:solidFill>
                  <a:schemeClr val="bg1"/>
                </a:solidFill>
                <a:latin typeface="+mn-lt"/>
              </a:rPr>
              <a:t>für die </a:t>
            </a:r>
          </a:p>
          <a:p>
            <a:pPr marL="0" indent="0" algn="ctr">
              <a:buNone/>
            </a:pPr>
            <a:r>
              <a:rPr lang="de-DE" sz="4000" b="1" dirty="0">
                <a:solidFill>
                  <a:schemeClr val="bg1"/>
                </a:solidFill>
                <a:latin typeface="+mn-lt"/>
              </a:rPr>
              <a:t>Aufmerksamkeit!</a:t>
            </a:r>
          </a:p>
        </p:txBody>
      </p:sp>
      <p:sp>
        <p:nvSpPr>
          <p:cNvPr id="30" name="Textfeld 29"/>
          <p:cNvSpPr txBox="1"/>
          <p:nvPr/>
        </p:nvSpPr>
        <p:spPr>
          <a:xfrm>
            <a:off x="91440" y="4856927"/>
            <a:ext cx="1362456" cy="230832"/>
          </a:xfrm>
          <a:prstGeom prst="rect">
            <a:avLst/>
          </a:prstGeom>
          <a:noFill/>
        </p:spPr>
        <p:txBody>
          <a:bodyPr wrap="square" rtlCol="0">
            <a:spAutoFit/>
          </a:bodyPr>
          <a:lstStyle/>
          <a:p>
            <a:r>
              <a:rPr lang="de-DE" sz="900" b="1" dirty="0">
                <a:solidFill>
                  <a:schemeClr val="bg1"/>
                </a:solidFill>
                <a:latin typeface="+mn-lt"/>
              </a:rPr>
              <a:t>www.garten-klima.de</a:t>
            </a:r>
          </a:p>
        </p:txBody>
      </p:sp>
      <p:pic>
        <p:nvPicPr>
          <p:cNvPr id="32" name="Grafik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5381" y="159560"/>
            <a:ext cx="2740371" cy="549138"/>
          </a:xfrm>
          <a:prstGeom prst="rect">
            <a:avLst/>
          </a:prstGeom>
        </p:spPr>
      </p:pic>
      <p:pic>
        <p:nvPicPr>
          <p:cNvPr id="33" name="Grafik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0841" y="4080102"/>
            <a:ext cx="1203159" cy="1063398"/>
          </a:xfrm>
          <a:prstGeom prst="rect">
            <a:avLst/>
          </a:prstGeom>
          <a:noFill/>
        </p:spPr>
      </p:pic>
      <p:pic>
        <p:nvPicPr>
          <p:cNvPr id="34" name="Grafik 33"/>
          <p:cNvPicPr>
            <a:picLocks noChangeAspect="1"/>
          </p:cNvPicPr>
          <p:nvPr/>
        </p:nvPicPr>
        <p:blipFill>
          <a:blip r:embed="rId7"/>
          <a:stretch>
            <a:fillRect/>
          </a:stretch>
        </p:blipFill>
        <p:spPr>
          <a:xfrm>
            <a:off x="560858" y="426666"/>
            <a:ext cx="2359356" cy="317019"/>
          </a:xfrm>
          <a:prstGeom prst="rect">
            <a:avLst/>
          </a:prstGeom>
        </p:spPr>
      </p:pic>
      <p:sp>
        <p:nvSpPr>
          <p:cNvPr id="11" name="Rechteck 10">
            <a:extLst>
              <a:ext uri="{FF2B5EF4-FFF2-40B4-BE49-F238E27FC236}">
                <a16:creationId xmlns:a16="http://schemas.microsoft.com/office/drawing/2014/main" id="{2787AC55-11FE-4DC6-8EF4-3A13511FDB3C}"/>
              </a:ext>
            </a:extLst>
          </p:cNvPr>
          <p:cNvSpPr/>
          <p:nvPr/>
        </p:nvSpPr>
        <p:spPr>
          <a:xfrm rot="16200000">
            <a:off x="5638205" y="1329878"/>
            <a:ext cx="2196350" cy="2545259"/>
          </a:xfrm>
          <a:prstGeom prst="rect">
            <a:avLst/>
          </a:prstGeom>
          <a:noFill/>
          <a:ln>
            <a:noFill/>
          </a:ln>
        </p:spPr>
        <p:txBody>
          <a:bodyPr wrap="none" lIns="91440" tIns="45720" rIns="91440" bIns="45720">
            <a:prstTxWarp prst="textCircle">
              <a:avLst/>
            </a:prstTxWarp>
            <a:spAutoFit/>
          </a:bodyPr>
          <a:lstStyle/>
          <a:p>
            <a:pPr algn="ctr"/>
            <a:r>
              <a:rPr lang="de-DE" sz="2800" b="1" cap="none" spc="0" dirty="0" err="1">
                <a:ln w="0">
                  <a:noFill/>
                </a:ln>
                <a:solidFill>
                  <a:srgbClr val="79B800"/>
                </a:solidFill>
                <a:latin typeface="+mn-lt"/>
              </a:rPr>
              <a:t>GartenKlimA</a:t>
            </a:r>
            <a:endParaRPr lang="de-DE" sz="2800" b="1" cap="none" spc="0" dirty="0">
              <a:ln w="0">
                <a:noFill/>
              </a:ln>
              <a:solidFill>
                <a:srgbClr val="79B800"/>
              </a:solidFill>
              <a:latin typeface="+mn-lt"/>
            </a:endParaRPr>
          </a:p>
        </p:txBody>
      </p:sp>
      <p:sp>
        <p:nvSpPr>
          <p:cNvPr id="12" name="Rechteck 11">
            <a:extLst>
              <a:ext uri="{FF2B5EF4-FFF2-40B4-BE49-F238E27FC236}">
                <a16:creationId xmlns:a16="http://schemas.microsoft.com/office/drawing/2014/main" id="{63878C82-CD60-4442-8BF1-77176A92C769}"/>
              </a:ext>
            </a:extLst>
          </p:cNvPr>
          <p:cNvSpPr/>
          <p:nvPr/>
        </p:nvSpPr>
        <p:spPr>
          <a:xfrm>
            <a:off x="5531920" y="2698955"/>
            <a:ext cx="2345909" cy="1587562"/>
          </a:xfrm>
          <a:prstGeom prst="rect">
            <a:avLst/>
          </a:prstGeom>
          <a:noFill/>
          <a:ln>
            <a:noFill/>
          </a:ln>
        </p:spPr>
        <p:txBody>
          <a:bodyPr wrap="none" lIns="91440" tIns="45720" rIns="91440" bIns="45720">
            <a:prstTxWarp prst="textArchDown">
              <a:avLst/>
            </a:prstTxWarp>
            <a:spAutoFit/>
          </a:bodyPr>
          <a:lstStyle/>
          <a:p>
            <a:pPr algn="ctr"/>
            <a:r>
              <a:rPr lang="de-DE" sz="2000" cap="none" spc="0" dirty="0">
                <a:ln w="0">
                  <a:noFill/>
                </a:ln>
                <a:solidFill>
                  <a:srgbClr val="79B800"/>
                </a:solidFill>
                <a:latin typeface="+mn-lt"/>
              </a:rPr>
              <a:t>Fit für den </a:t>
            </a:r>
            <a:r>
              <a:rPr lang="de-DE" sz="2000" cap="none" spc="0" dirty="0" err="1">
                <a:ln w="0">
                  <a:noFill/>
                </a:ln>
                <a:solidFill>
                  <a:srgbClr val="79B800"/>
                </a:solidFill>
                <a:latin typeface="+mn-lt"/>
              </a:rPr>
              <a:t>KlimAwandel</a:t>
            </a:r>
            <a:endParaRPr lang="de-DE" sz="2000" cap="none" spc="0" dirty="0">
              <a:ln w="0">
                <a:noFill/>
              </a:ln>
              <a:solidFill>
                <a:srgbClr val="79B800"/>
              </a:solidFill>
              <a:latin typeface="+mn-lt"/>
            </a:endParaRPr>
          </a:p>
        </p:txBody>
      </p:sp>
      <p:pic>
        <p:nvPicPr>
          <p:cNvPr id="13" name="Grafik 12">
            <a:extLst>
              <a:ext uri="{FF2B5EF4-FFF2-40B4-BE49-F238E27FC236}">
                <a16:creationId xmlns:a16="http://schemas.microsoft.com/office/drawing/2014/main" id="{785DF710-1AFD-438B-8A94-558FF80028C4}"/>
              </a:ext>
            </a:extLst>
          </p:cNvPr>
          <p:cNvPicPr>
            <a:picLocks noChangeAspect="1"/>
          </p:cNvPicPr>
          <p:nvPr/>
        </p:nvPicPr>
        <p:blipFill>
          <a:blip r:embed="rId8"/>
          <a:stretch>
            <a:fillRect/>
          </a:stretch>
        </p:blipFill>
        <p:spPr>
          <a:xfrm>
            <a:off x="3976294" y="396075"/>
            <a:ext cx="733007" cy="312623"/>
          </a:xfrm>
          <a:prstGeom prst="rect">
            <a:avLst/>
          </a:prstGeom>
        </p:spPr>
      </p:pic>
      <p:sp>
        <p:nvSpPr>
          <p:cNvPr id="14" name="Textfeld 13">
            <a:extLst>
              <a:ext uri="{FF2B5EF4-FFF2-40B4-BE49-F238E27FC236}">
                <a16:creationId xmlns:a16="http://schemas.microsoft.com/office/drawing/2014/main" id="{3D75C5DF-4A28-4B4B-8471-73AC0BD6FFF8}"/>
              </a:ext>
            </a:extLst>
          </p:cNvPr>
          <p:cNvSpPr txBox="1"/>
          <p:nvPr/>
        </p:nvSpPr>
        <p:spPr>
          <a:xfrm>
            <a:off x="7507881" y="4286517"/>
            <a:ext cx="369948" cy="215444"/>
          </a:xfrm>
          <a:prstGeom prst="rect">
            <a:avLst/>
          </a:prstGeom>
          <a:noFill/>
        </p:spPr>
        <p:txBody>
          <a:bodyPr wrap="square" rtlCol="0">
            <a:spAutoFit/>
          </a:bodyPr>
          <a:lstStyle/>
          <a:p>
            <a:r>
              <a:rPr lang="de-DE" sz="800" dirty="0">
                <a:latin typeface="+mn-lt"/>
              </a:rPr>
              <a:t>(61)</a:t>
            </a:r>
          </a:p>
        </p:txBody>
      </p:sp>
    </p:spTree>
    <p:extLst>
      <p:ext uri="{BB962C8B-B14F-4D97-AF65-F5344CB8AC3E}">
        <p14:creationId xmlns:p14="http://schemas.microsoft.com/office/powerpoint/2010/main" val="3357549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4"/>
          </p:nvPr>
        </p:nvSpPr>
        <p:spPr>
          <a:xfrm>
            <a:off x="733806" y="480695"/>
            <a:ext cx="6612591" cy="342900"/>
          </a:xfrm>
        </p:spPr>
        <p:txBody>
          <a:bodyPr/>
          <a:lstStyle/>
          <a:p>
            <a:r>
              <a:rPr lang="de-DE" dirty="0">
                <a:solidFill>
                  <a:schemeClr val="tx1"/>
                </a:solidFill>
                <a:latin typeface="+mj-lt"/>
              </a:rPr>
              <a:t>Literatur</a:t>
            </a:r>
          </a:p>
        </p:txBody>
      </p:sp>
      <p:sp>
        <p:nvSpPr>
          <p:cNvPr id="4" name="Rectangle 1"/>
          <p:cNvSpPr>
            <a:spLocks noGrp="1" noChangeArrowheads="1"/>
          </p:cNvSpPr>
          <p:nvPr>
            <p:ph type="body" sz="quarter" idx="12"/>
          </p:nvPr>
        </p:nvSpPr>
        <p:spPr bwMode="auto">
          <a:xfrm>
            <a:off x="733806" y="1101680"/>
            <a:ext cx="7352572" cy="4167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tabLst>
                <a:tab pos="107950" algn="l"/>
              </a:tabLst>
              <a:defRPr>
                <a:solidFill>
                  <a:schemeClr val="tx1"/>
                </a:solidFill>
                <a:latin typeface="Arial" panose="020B0604020202020204" pitchFamily="34" charset="0"/>
              </a:defRPr>
            </a:lvl1pPr>
            <a:lvl2pPr>
              <a:tabLst>
                <a:tab pos="107950" algn="l"/>
              </a:tabLst>
              <a:defRPr>
                <a:solidFill>
                  <a:schemeClr val="tx1"/>
                </a:solidFill>
                <a:latin typeface="Arial" panose="020B0604020202020204" pitchFamily="34" charset="0"/>
              </a:defRPr>
            </a:lvl2pPr>
            <a:lvl3pPr>
              <a:tabLst>
                <a:tab pos="107950" algn="l"/>
              </a:tabLst>
              <a:defRPr>
                <a:solidFill>
                  <a:schemeClr val="tx1"/>
                </a:solidFill>
                <a:latin typeface="Arial" panose="020B0604020202020204" pitchFamily="34" charset="0"/>
              </a:defRPr>
            </a:lvl3pPr>
            <a:lvl4pPr>
              <a:tabLst>
                <a:tab pos="107950" algn="l"/>
              </a:tabLst>
              <a:defRPr>
                <a:solidFill>
                  <a:schemeClr val="tx1"/>
                </a:solidFill>
                <a:latin typeface="Arial" panose="020B0604020202020204" pitchFamily="34" charset="0"/>
              </a:defRPr>
            </a:lvl4pPr>
            <a:lvl5pPr>
              <a:tabLst>
                <a:tab pos="107950" algn="l"/>
              </a:tabLst>
              <a:defRPr>
                <a:solidFill>
                  <a:schemeClr val="tx1"/>
                </a:solidFill>
                <a:latin typeface="Arial" panose="020B0604020202020204" pitchFamily="34" charset="0"/>
              </a:defRPr>
            </a:lvl5pPr>
            <a:lvl6pPr eaLnBrk="0" fontAlgn="base" hangingPunct="0">
              <a:spcBef>
                <a:spcPct val="0"/>
              </a:spcBef>
              <a:spcAft>
                <a:spcPct val="0"/>
              </a:spcAft>
              <a:tabLst>
                <a:tab pos="107950" algn="l"/>
              </a:tabLst>
              <a:defRPr>
                <a:solidFill>
                  <a:schemeClr val="tx1"/>
                </a:solidFill>
                <a:latin typeface="Arial" panose="020B0604020202020204" pitchFamily="34" charset="0"/>
              </a:defRPr>
            </a:lvl6pPr>
            <a:lvl7pPr eaLnBrk="0" fontAlgn="base" hangingPunct="0">
              <a:spcBef>
                <a:spcPct val="0"/>
              </a:spcBef>
              <a:spcAft>
                <a:spcPct val="0"/>
              </a:spcAft>
              <a:tabLst>
                <a:tab pos="107950" algn="l"/>
              </a:tabLst>
              <a:defRPr>
                <a:solidFill>
                  <a:schemeClr val="tx1"/>
                </a:solidFill>
                <a:latin typeface="Arial" panose="020B0604020202020204" pitchFamily="34" charset="0"/>
              </a:defRPr>
            </a:lvl7pPr>
            <a:lvl8pPr eaLnBrk="0" fontAlgn="base" hangingPunct="0">
              <a:spcBef>
                <a:spcPct val="0"/>
              </a:spcBef>
              <a:spcAft>
                <a:spcPct val="0"/>
              </a:spcAft>
              <a:tabLst>
                <a:tab pos="107950" algn="l"/>
              </a:tabLst>
              <a:defRPr>
                <a:solidFill>
                  <a:schemeClr val="tx1"/>
                </a:solidFill>
                <a:latin typeface="Arial" panose="020B0604020202020204" pitchFamily="34" charset="0"/>
              </a:defRPr>
            </a:lvl8pPr>
            <a:lvl9pPr eaLnBrk="0" fontAlgn="base" hangingPunct="0">
              <a:spcBef>
                <a:spcPct val="0"/>
              </a:spcBef>
              <a:spcAft>
                <a:spcPct val="0"/>
              </a:spcAft>
              <a:tabLst>
                <a:tab pos="107950" algn="l"/>
              </a:tabLst>
              <a:defRPr>
                <a:solidFill>
                  <a:schemeClr val="tx1"/>
                </a:solidFill>
                <a:latin typeface="Arial" panose="020B0604020202020204" pitchFamily="34" charset="0"/>
              </a:defRPr>
            </a:lvl9pPr>
          </a:lstStyle>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Landesamt für Umwelt</a:t>
            </a:r>
            <a:r>
              <a:rPr lang="de-DE" sz="1100" dirty="0">
                <a:latin typeface="Calibri" panose="020F0502020204030204" pitchFamily="34" charset="0"/>
                <a:ea typeface="Calibri" panose="020F0502020204030204" pitchFamily="34" charset="0"/>
                <a:cs typeface="Times New Roman" panose="02020603050405020304" pitchFamily="18" charset="0"/>
              </a:rPr>
              <a:t>, 2007: Klimaanpassung Bayern 2020. Der Klimawandel und seine Auswirkungen - Kenntnisstand und Forschungsbedarf als Grundlage für Anpassungsmaßnahmen : Kurzfassung einer Studie der Universität Bayreuth, Augsburg.</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Landesamt für Umwelt</a:t>
            </a:r>
            <a:r>
              <a:rPr lang="de-DE" sz="1100" dirty="0">
                <a:latin typeface="Calibri" panose="020F0502020204030204" pitchFamily="34" charset="0"/>
                <a:ea typeface="Calibri" panose="020F0502020204030204" pitchFamily="34" charset="0"/>
                <a:cs typeface="Times New Roman" panose="02020603050405020304" pitchFamily="18" charset="0"/>
              </a:rPr>
              <a:t> (Hrsg.), 2008: Bayerns Klima im Wandel - erkennen und handeln, Augsburg, 2., aktualisierte Aufl., Stand: August 2008.</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Landesamt für Umwelt</a:t>
            </a:r>
            <a:r>
              <a:rPr lang="de-DE" sz="1100" dirty="0">
                <a:latin typeface="Calibri" panose="020F0502020204030204" pitchFamily="34" charset="0"/>
                <a:ea typeface="Calibri" panose="020F0502020204030204" pitchFamily="34" charset="0"/>
                <a:cs typeface="Times New Roman" panose="02020603050405020304" pitchFamily="18" charset="0"/>
              </a:rPr>
              <a:t>, 2012: Der Klimawandel in Bayern. Auswertung regionaler Klimaprojektionen, Augsburg.</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Landesamt für Umwelt</a:t>
            </a:r>
            <a:r>
              <a:rPr lang="de-DE" sz="1100" dirty="0">
                <a:latin typeface="Calibri" panose="020F0502020204030204" pitchFamily="34" charset="0"/>
                <a:ea typeface="Calibri" panose="020F0502020204030204" pitchFamily="34" charset="0"/>
                <a:cs typeface="Times New Roman" panose="02020603050405020304" pitchFamily="18" charset="0"/>
              </a:rPr>
              <a:t>, 2018a: Klimabeobachtung. Niederschlag in Bayern. </a:t>
            </a:r>
            <a:r>
              <a:rPr lang="de-DE" sz="900" dirty="0">
                <a:latin typeface="Calibri" panose="020F0502020204030204" pitchFamily="34" charset="0"/>
                <a:ea typeface="Calibri" panose="020F0502020204030204" pitchFamily="34" charset="0"/>
                <a:cs typeface="Times New Roman" panose="02020603050405020304" pitchFamily="18" charset="0"/>
              </a:rPr>
              <a:t>https://www.lfu.bayern.de/klima/klimabeobachtung/beobachtung_bayern/niederschlag/index.htm</a:t>
            </a:r>
            <a:r>
              <a:rPr lang="de-DE" sz="1100" dirty="0">
                <a:latin typeface="Calibri" panose="020F0502020204030204" pitchFamily="34" charset="0"/>
                <a:ea typeface="Calibri" panose="020F0502020204030204" pitchFamily="34" charset="0"/>
                <a:cs typeface="Times New Roman" panose="02020603050405020304" pitchFamily="18" charset="0"/>
              </a:rPr>
              <a:t>. </a:t>
            </a:r>
            <a:r>
              <a:rPr lang="de-DE" sz="900" dirty="0">
                <a:latin typeface="Calibri" panose="020F0502020204030204" pitchFamily="34" charset="0"/>
                <a:ea typeface="Calibri" panose="020F0502020204030204" pitchFamily="34" charset="0"/>
                <a:cs typeface="Times New Roman" panose="02020603050405020304" pitchFamily="18" charset="0"/>
              </a:rPr>
              <a:t>Zugriff am 04.06.2020.</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Landesamt für Umwelt</a:t>
            </a:r>
            <a:r>
              <a:rPr lang="de-DE" sz="1100" dirty="0">
                <a:latin typeface="Calibri" panose="020F0502020204030204" pitchFamily="34" charset="0"/>
                <a:ea typeface="Calibri" panose="020F0502020204030204" pitchFamily="34" charset="0"/>
                <a:cs typeface="Times New Roman" panose="02020603050405020304" pitchFamily="18" charset="0"/>
              </a:rPr>
              <a:t>, 2018b: Mittelwerte und </a:t>
            </a:r>
            <a:r>
              <a:rPr lang="de-DE" sz="1100" dirty="0" err="1">
                <a:latin typeface="Calibri" panose="020F0502020204030204" pitchFamily="34" charset="0"/>
                <a:ea typeface="Calibri" panose="020F0502020204030204" pitchFamily="34" charset="0"/>
                <a:cs typeface="Times New Roman" panose="02020603050405020304" pitchFamily="18" charset="0"/>
              </a:rPr>
              <a:t>Kenntage</a:t>
            </a:r>
            <a:r>
              <a:rPr lang="de-DE" sz="1100" dirty="0">
                <a:latin typeface="Calibri" panose="020F0502020204030204" pitchFamily="34" charset="0"/>
                <a:ea typeface="Calibri" panose="020F0502020204030204" pitchFamily="34" charset="0"/>
                <a:cs typeface="Times New Roman" panose="02020603050405020304" pitchFamily="18" charset="0"/>
              </a:rPr>
              <a:t> der Lufttemperatur. </a:t>
            </a:r>
            <a:r>
              <a:rPr lang="de-DE" sz="900" dirty="0">
                <a:latin typeface="Calibri" panose="020F0502020204030204" pitchFamily="34" charset="0"/>
                <a:ea typeface="Calibri" panose="020F0502020204030204" pitchFamily="34" charset="0"/>
                <a:cs typeface="Times New Roman" panose="02020603050405020304" pitchFamily="18" charset="0"/>
              </a:rPr>
              <a:t>https://www.lfu.bayern.de/wasser/klima_wandel/bayern/lufttemperatur/index.htm</a:t>
            </a:r>
            <a:r>
              <a:rPr lang="de-DE" sz="1100" dirty="0">
                <a:latin typeface="Calibri" panose="020F0502020204030204" pitchFamily="34" charset="0"/>
                <a:ea typeface="Calibri" panose="020F0502020204030204" pitchFamily="34" charset="0"/>
                <a:cs typeface="Times New Roman" panose="02020603050405020304" pitchFamily="18" charset="0"/>
              </a:rPr>
              <a:t>. </a:t>
            </a:r>
            <a:r>
              <a:rPr lang="de-DE" sz="900" dirty="0">
                <a:latin typeface="Calibri" panose="020F0502020204030204" pitchFamily="34" charset="0"/>
                <a:ea typeface="Calibri" panose="020F0502020204030204" pitchFamily="34" charset="0"/>
                <a:cs typeface="Times New Roman" panose="02020603050405020304" pitchFamily="18" charset="0"/>
              </a:rPr>
              <a:t>Zugriff am 03.06.2020.</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Landesamt für Umwelt</a:t>
            </a:r>
            <a:r>
              <a:rPr lang="de-DE" sz="1100" dirty="0">
                <a:latin typeface="Calibri" panose="020F0502020204030204" pitchFamily="34" charset="0"/>
                <a:ea typeface="Calibri" panose="020F0502020204030204" pitchFamily="34" charset="0"/>
                <a:cs typeface="Times New Roman" panose="02020603050405020304" pitchFamily="18" charset="0"/>
              </a:rPr>
              <a:t>, 2019: Pilotstudie „Klimawirkungskarten Bayern“ - Abschlussbericht.</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Bayerisches Staatsministerium für Umwelt und Verbraucherschutz</a:t>
            </a:r>
            <a:r>
              <a:rPr lang="de-DE" sz="1100" dirty="0">
                <a:latin typeface="Calibri" panose="020F0502020204030204" pitchFamily="34" charset="0"/>
                <a:ea typeface="Calibri" panose="020F0502020204030204" pitchFamily="34" charset="0"/>
                <a:cs typeface="Times New Roman" panose="02020603050405020304" pitchFamily="18" charset="0"/>
              </a:rPr>
              <a:t>, 2015: Klima-Report 2015. Klimawandel, Auswirkungen, Anpassungs- und Forschungsaktivitäten, München.</a:t>
            </a:r>
          </a:p>
          <a:p>
            <a:pPr marL="107950" indent="-107950">
              <a:lnSpc>
                <a:spcPct val="107000"/>
              </a:lnSpc>
              <a:spcAft>
                <a:spcPts val="800"/>
              </a:spcAft>
            </a:pPr>
            <a:r>
              <a:rPr lang="de-DE" sz="1100" cap="small" dirty="0">
                <a:latin typeface="Calibri" panose="020F0502020204030204" pitchFamily="34" charset="0"/>
                <a:ea typeface="Calibri" panose="020F0502020204030204" pitchFamily="34" charset="0"/>
                <a:cs typeface="Times New Roman" panose="02020603050405020304" pitchFamily="18" charset="0"/>
              </a:rPr>
              <a:t>Bock, L.</a:t>
            </a:r>
            <a:r>
              <a:rPr lang="de-DE" sz="1100" dirty="0">
                <a:latin typeface="Calibri" panose="020F0502020204030204" pitchFamily="34" charset="0"/>
                <a:ea typeface="Calibri" panose="020F0502020204030204" pitchFamily="34" charset="0"/>
                <a:cs typeface="Times New Roman" panose="02020603050405020304" pitchFamily="18" charset="0"/>
              </a:rPr>
              <a:t>, 2020: Auskunft über zu erwartende Veränderungen von Klimakenngrößen in Bayern. Email (08.05.2020).</a:t>
            </a:r>
          </a:p>
          <a:p>
            <a:pPr marL="107950" indent="-107950">
              <a:lnSpc>
                <a:spcPct val="107000"/>
              </a:lnSpc>
              <a:spcAft>
                <a:spcPts val="800"/>
              </a:spcAft>
            </a:pPr>
            <a:r>
              <a:rPr lang="de-DE" sz="1100" cap="small" dirty="0" err="1">
                <a:latin typeface="Calibri" panose="020F0502020204030204" pitchFamily="34" charset="0"/>
                <a:ea typeface="Calibri" panose="020F0502020204030204" pitchFamily="34" charset="0"/>
                <a:cs typeface="Times New Roman" panose="02020603050405020304" pitchFamily="18" charset="0"/>
              </a:rPr>
              <a:t>Brasseur</a:t>
            </a:r>
            <a:r>
              <a:rPr lang="de-DE" sz="1100" cap="small" dirty="0">
                <a:latin typeface="Calibri" panose="020F0502020204030204" pitchFamily="34" charset="0"/>
                <a:ea typeface="Calibri" panose="020F0502020204030204" pitchFamily="34" charset="0"/>
                <a:cs typeface="Times New Roman" panose="02020603050405020304" pitchFamily="18" charset="0"/>
              </a:rPr>
              <a:t>, G., D.</a:t>
            </a:r>
            <a:r>
              <a:rPr lang="de-DE" sz="1100" dirty="0">
                <a:latin typeface="Calibri" panose="020F0502020204030204" pitchFamily="34" charset="0"/>
                <a:ea typeface="Calibri" panose="020F0502020204030204" pitchFamily="34" charset="0"/>
                <a:cs typeface="Times New Roman" panose="02020603050405020304" pitchFamily="18" charset="0"/>
              </a:rPr>
              <a:t> </a:t>
            </a:r>
            <a:r>
              <a:rPr lang="de-DE" sz="1100" cap="small" dirty="0">
                <a:latin typeface="Calibri" panose="020F0502020204030204" pitchFamily="34" charset="0"/>
                <a:ea typeface="Calibri" panose="020F0502020204030204" pitchFamily="34" charset="0"/>
                <a:cs typeface="Times New Roman" panose="02020603050405020304" pitchFamily="18" charset="0"/>
              </a:rPr>
              <a:t>Jacob &amp; S.</a:t>
            </a:r>
            <a:r>
              <a:rPr lang="de-DE" sz="1100" dirty="0">
                <a:latin typeface="Calibri" panose="020F0502020204030204" pitchFamily="34" charset="0"/>
                <a:ea typeface="Calibri" panose="020F0502020204030204" pitchFamily="34" charset="0"/>
                <a:cs typeface="Times New Roman" panose="02020603050405020304" pitchFamily="18" charset="0"/>
              </a:rPr>
              <a:t> </a:t>
            </a:r>
            <a:r>
              <a:rPr lang="de-DE" sz="1100" cap="small" dirty="0">
                <a:latin typeface="Calibri" panose="020F0502020204030204" pitchFamily="34" charset="0"/>
                <a:ea typeface="Calibri" panose="020F0502020204030204" pitchFamily="34" charset="0"/>
                <a:cs typeface="Times New Roman" panose="02020603050405020304" pitchFamily="18" charset="0"/>
              </a:rPr>
              <a:t>Schuck-Zöller</a:t>
            </a:r>
            <a:r>
              <a:rPr lang="de-DE" sz="1100" dirty="0">
                <a:latin typeface="Calibri" panose="020F0502020204030204" pitchFamily="34" charset="0"/>
                <a:ea typeface="Calibri" panose="020F0502020204030204" pitchFamily="34" charset="0"/>
                <a:cs typeface="Times New Roman" panose="02020603050405020304" pitchFamily="18" charset="0"/>
              </a:rPr>
              <a:t> (Hrsg.), 2017: Klimawandel in Deutschland. Entwicklung, Folgen, Risiken und Perspektiven. Springer Spektrum, Berlin.</a:t>
            </a:r>
          </a:p>
          <a:p>
            <a:pPr marL="0" marR="0" lvl="0" indent="0" algn="l" defTabSz="914400" rtl="0" eaLnBrk="0" fontAlgn="base" latinLnBrk="0" hangingPunct="0">
              <a:lnSpc>
                <a:spcPct val="150000"/>
              </a:lnSpc>
              <a:spcBef>
                <a:spcPct val="0"/>
              </a:spcBef>
              <a:spcAft>
                <a:spcPct val="0"/>
              </a:spcAft>
              <a:buClrTx/>
              <a:buSzTx/>
              <a:buFontTx/>
              <a:buNone/>
              <a:tabLst>
                <a:tab pos="107950" algn="l"/>
              </a:tabLst>
            </a:pPr>
            <a:endParaRPr kumimoji="0" lang="de-DE" altLang="de-DE" sz="110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el 4">
            <a:extLst>
              <a:ext uri="{FF2B5EF4-FFF2-40B4-BE49-F238E27FC236}">
                <a16:creationId xmlns:a16="http://schemas.microsoft.com/office/drawing/2014/main" id="{5B56D912-84BE-4978-AD06-75787116686F}"/>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a:t>Literatur</a:t>
            </a:r>
            <a:endParaRPr lang="de-DE" sz="1600" b="0" dirty="0"/>
          </a:p>
        </p:txBody>
      </p:sp>
    </p:spTree>
    <p:extLst>
      <p:ext uri="{BB962C8B-B14F-4D97-AF65-F5344CB8AC3E}">
        <p14:creationId xmlns:p14="http://schemas.microsoft.com/office/powerpoint/2010/main" val="31619224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a:xfrm>
            <a:off x="916686" y="516400"/>
            <a:ext cx="6612591" cy="4421360"/>
          </a:xfrm>
        </p:spPr>
        <p:txBody>
          <a:bodyPr/>
          <a:lstStyle/>
          <a:p>
            <a:pPr marL="107950" lvl="0" indent="-107950">
              <a:lnSpc>
                <a:spcPct val="107000"/>
              </a:lnSpc>
              <a:spcAft>
                <a:spcPts val="800"/>
              </a:spcAf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Bundesverband Boden e. V.</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Boden und Klima. Mögliche Auswirkungen auf den Boden. </a:t>
            </a:r>
            <a:b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https://www.bodenwelten.de/content/moegliche-auswirkungen-auf-den-boden. Zugriff am 04.06.2020.</a:t>
            </a:r>
            <a:endParaRPr lang="de-DE" sz="1100" cap="small" dirty="0" bmk="">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DAK/DPA</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2019: Feigen und Bananen: Exotische Pflanzen wachsen auch in Ihrem Garten.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https://weather.com/de-DE/haus-und-garten/news/2019-07-11-warmeres-klima-diese-exotischen-obst-und-gemusesorten-wachsen-auch. Zugriff am 20.10.2020.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 Presseagentur (</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dpa), 2020: Warmer Frühling verschärft Klimawandel-Effekt. Weser Kurier 10.06.2020.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Deutscher Klimaatlas</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https://www.dwd.de/DE/klimaumwelt/klimaatlas/klimaatlas_node.html. Zugriff am 04.06.2020.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Globalstrahlung in der Bundesrepublik Deutschland. Mittlere Jahressummen, Zeitraum: 1981-2010. Deutscher Wetterdienst, Hamburg.</a:t>
            </a:r>
            <a:b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https://www.dwd.de/DE/leistungen/solarenergie/lstrahlungskarten_mi.html. Zugriff am 04.06.2020.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Klimawandel. Ein Überblick.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https://www.dwd.de/DE/klimaumwelt/klimawandel/ueberblick/ueberblick_node.html. Zugriff am 06.05.2020.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Klimawandel in Deutschland: Neuer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Monitoringbericht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belegt weitreichende Folgen.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https://www.dwd.de/DE/klimaumwelt/aktuelle_meldungen/191126/dwd_bmu_uba_monitoringbericht.html?nn=344870. Zugriff am 06.05.2020.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Zeitreihen und Trends</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https://www.dwd.de/DE/leistungen/zeitreihen/zeitreihen.html. Zugriff am 04.06.2020.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2015: Der Treibhauseffekt. Natürlich und anthropogen.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https://www.dwd.de/DE/wetter/thema_des_tages/2015/12/8.html. Zugriff am 19.05.2020.</a:t>
            </a:r>
          </a:p>
          <a:p>
            <a:pPr marL="107950" lvl="0" indent="-107950">
              <a:lnSpc>
                <a:spcPct val="107000"/>
              </a:lnSpc>
              <a:spcAft>
                <a:spcPts val="800"/>
              </a:spcAft>
            </a:pPr>
            <a:endParaRPr lang="de-DE" altLang="de-DE" sz="900" dirty="0" bmk="">
              <a:solidFill>
                <a:schemeClr val="tx1"/>
              </a:solidFill>
            </a:endParaRPr>
          </a:p>
          <a:p>
            <a:pPr lvl="0" defTabSz="914400">
              <a:lnSpc>
                <a:spcPct val="150000"/>
              </a:lnSpc>
              <a:spcBef>
                <a:spcPct val="0"/>
              </a:spcBef>
              <a:tabLst>
                <a:tab pos="107950" algn="l"/>
              </a:tabLst>
            </a:pPr>
            <a:endParaRPr lang="de-DE" altLang="de-DE" sz="1100" dirty="0" bmk="">
              <a:solidFill>
                <a:schemeClr val="tx1"/>
              </a:solidFill>
            </a:endParaRPr>
          </a:p>
          <a:p>
            <a:pPr lvl="0" defTabSz="914400">
              <a:lnSpc>
                <a:spcPct val="150000"/>
              </a:lnSpc>
              <a:spcBef>
                <a:spcPct val="0"/>
              </a:spcBef>
              <a:tabLst>
                <a:tab pos="107950" algn="l"/>
              </a:tabLst>
            </a:pPr>
            <a:endParaRPr lang="de-DE" altLang="de-DE" sz="900" dirty="0" bmk="">
              <a:solidFill>
                <a:schemeClr val="tx1"/>
              </a:solidFill>
            </a:endParaRPr>
          </a:p>
          <a:p>
            <a:endParaRPr lang="de-DE" dirty="0"/>
          </a:p>
        </p:txBody>
      </p:sp>
      <p:sp>
        <p:nvSpPr>
          <p:cNvPr id="3" name="Titel 4">
            <a:extLst>
              <a:ext uri="{FF2B5EF4-FFF2-40B4-BE49-F238E27FC236}">
                <a16:creationId xmlns:a16="http://schemas.microsoft.com/office/drawing/2014/main" id="{1DAB4C61-BFA0-40F6-B91B-DDE8493695D4}"/>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Literatur</a:t>
            </a:r>
          </a:p>
        </p:txBody>
      </p:sp>
    </p:spTree>
    <p:extLst>
      <p:ext uri="{BB962C8B-B14F-4D97-AF65-F5344CB8AC3E}">
        <p14:creationId xmlns:p14="http://schemas.microsoft.com/office/powerpoint/2010/main" val="30957579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a:xfrm>
            <a:off x="980694" y="369277"/>
            <a:ext cx="6612591" cy="3789423"/>
          </a:xfrm>
        </p:spPr>
        <p:txBody>
          <a:bodyPr/>
          <a:lstStyle/>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 Bundesamt für Seeschifffahrt und Hydrographie, Bundesanstalt für Gewässerkunde &amp; Bundesanstalt für Wasserbau</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2020: Klimawandelbedingte Änderungen in Atmosphäre und Hydrosphäre: Schlussbericht des Schwerpunktthemas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Szenarienbildung</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(SP-101) im Themenfeld 1 des BMVI-Expertennetzwerks. Bundesministerium für Verkehr und digitale Infrastruktur</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Felbermeir</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2011: Auswirkungen der Klimaänderung auf Naturalerträge. In: Bayerische Landesanstalt für Landwirtschaft (Hrsg.): Klimaänderung in Bayern. Antworten des Pflanzenbaus, 7-16.</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Hagelaars</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J.: The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two</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epochs</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of</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Marcott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My</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view</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on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climate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change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107950" indent="-107950">
              <a:lnSpc>
                <a:spcPct val="107000"/>
              </a:lnSpc>
              <a:spcAft>
                <a:spcPts val="800"/>
              </a:spcAft>
              <a:tabLst>
                <a:tab pos="107950" algn="l"/>
              </a:tabLst>
            </a:pP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https://ourchangingclimate.wordpress.com/2013/03/19/the-two-epochs-of-marcott/. Zugriff am 20.10.2020.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Herd</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B.: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Config</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World Climate Widget.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https://www.herdsoft.com/climate/widget/. Zugriff am 20.10.2020.</a:t>
            </a: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Hilbich</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C. &amp; M.</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Forkel</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2012: Infoblatt Westwindzone.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https://www2.klett.de/sixcms/list.php?page=infothek_artikel&amp;extra=TERRA-Online%20/%20Gymnasium&amp;artikel_id=107919&amp;inhalt=klett71prod_1.c.150815.de. Zugriff am 27.05.2020.</a:t>
            </a:r>
          </a:p>
          <a:p>
            <a:pPr marL="107950" indent="-107950">
              <a:lnSpc>
                <a:spcPct val="107000"/>
              </a:lnSpc>
              <a:spcAft>
                <a:spcPts val="800"/>
              </a:spcAft>
              <a:tabLst>
                <a:tab pos="107950" algn="l"/>
              </a:tabLst>
            </a:pPr>
            <a:r>
              <a:rPr lang="de-DE" sz="105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IPCC</a:t>
            </a:r>
            <a:r>
              <a:rPr lang="de-DE" sz="105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2013: Fünfter Sachstandsbericht, AR5.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https://www.de-ipcc.de/128.php. Zugriff am 20.10.2020.</a:t>
            </a: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Kasang</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D.</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2020a: Aktuelle Klimaänderungen.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https://wiki.bildungsserver.de/klimawandel/index.php/Aktuelle_Klima%C3%A4nderungen#Die_Rolle_des_Ozeans. Zugriff am 19.05.2020.</a:t>
            </a: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Kasang</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D.</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2020b: Klimaänderungen in Hochgebirgen.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https://wiki.bildungsserver.de/klimawandel/index.php/Klima%C3%A4nderungen_in_Hochgebirgen</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Zugriff am 30.09.2020.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Klimafakten.de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Faktensammlung zum Klimawandel.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https://www.klimafakten.de/. Zugriff am 06.05.2020.</a:t>
            </a:r>
            <a:endPar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KLIWA</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2012: Die Entwicklung von trockenen Großwetterlagen mit Auswirkungen auf den süddeutschen Raum. Arbeitskreis KLIWA, Heft 18.</a:t>
            </a:r>
          </a:p>
          <a:p>
            <a:endParaRPr lang="de-DE" dirty="0"/>
          </a:p>
        </p:txBody>
      </p:sp>
      <p:sp>
        <p:nvSpPr>
          <p:cNvPr id="3" name="Titel 4">
            <a:extLst>
              <a:ext uri="{FF2B5EF4-FFF2-40B4-BE49-F238E27FC236}">
                <a16:creationId xmlns:a16="http://schemas.microsoft.com/office/drawing/2014/main" id="{F9F0FBC6-0BD3-437F-93C1-BBDCE0701831}"/>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Literatur</a:t>
            </a:r>
          </a:p>
        </p:txBody>
      </p:sp>
    </p:spTree>
    <p:extLst>
      <p:ext uri="{BB962C8B-B14F-4D97-AF65-F5344CB8AC3E}">
        <p14:creationId xmlns:p14="http://schemas.microsoft.com/office/powerpoint/2010/main" val="3255184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a:xfrm>
            <a:off x="971550" y="576072"/>
            <a:ext cx="6612591" cy="3555196"/>
          </a:xfrm>
        </p:spPr>
        <p:txBody>
          <a:bodyPr/>
          <a:lstStyle/>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KLIWA</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2016: Monitoringbericht 2016. Lufttemperatur - zusätzliche Auswertungen für die KLIWA-Regionen. Klimawandel in Süddeutschland. Veränderung von meteorologischen und hydrologischen Kenngrößen.</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KLIWA</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2019: Starkniederschläge.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Entwicklungenin</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Vergangenheit und Zukunft. Kurzbericht.</a:t>
            </a: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Krafczyk</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E., 2019: </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Hitze, Gewitter, Starkregen - wie viel Klimawandel steckt im Wetter? Welt, 20.06.2019.</a:t>
            </a:r>
            <a:b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https://www.welt.de/wissenschaft/article195625511/Klimawandel-So-beeinflusst-er-das-Wetter-in-Deutschland.html. Zugriff am 30.09.2020.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Kunstmann, H.</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2020: Was auf den Wald zukommt. Antworten eines bayerischen Klimaforschers. Online-Vortrag an der Hochschule Weihenstephan-Triesdorf am 27.05.2020.</a:t>
            </a: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Lozán</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J. L., S.-W.</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Breckle</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H.</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Grassl</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&amp; D.</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Kasang</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2018: Klimawandel und Wetterextreme. Ein Überblick.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https://www.klima-warnsignale.uni-hamburg.de/wp-content/uploads/2018/11/Wetterextreme_Ein%20Ueberblick.pdf</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Zugriff am 03.06.2020.</a:t>
            </a:r>
            <a:endPar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Maier, H.</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2019: Klimawandel. Beobachtungen und Projektionen. Vortrag am 18.11.2019 in Stuttgart. Veranstalter: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AgriAdapt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Bodenseestiftung.</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Menzel, A.</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2017: Klimawandel in Bayern. Was blüht uns? In: Hans Eisenmann-Zentrum, Zentralinstitut für Agrarwissenschaften der Technischen Universität München (Hrsg.): Herausforderung Klimawandel. Tagungsband des Agrarwissenschaftlichen Symposiums des Hans Eisenmann-Zentrums 2017, 9-12.</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Met Office Hadley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Centre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2017: Met Office Hadley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Centre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observations</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datasets</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HadCRUT.4.6.0.0. </a:t>
            </a:r>
            <a:r>
              <a:rPr lang="en-US"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https://www.metoffice.gov.uk/hadobs/hadcrut4/data/versions/HadCRUT.4.6.0.0_release_notes.html</a:t>
            </a:r>
            <a:r>
              <a:rPr lang="en-US"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9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Zugriff</a:t>
            </a:r>
            <a:r>
              <a:rPr lang="en-US"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am 23.11.2020.</a:t>
            </a:r>
            <a:endPar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107950" indent="-107950">
              <a:lnSpc>
                <a:spcPct val="107000"/>
              </a:lnSpc>
              <a:spcAft>
                <a:spcPts val="800"/>
              </a:spcAft>
              <a:tabLst>
                <a:tab pos="107950" algn="l"/>
              </a:tabLst>
            </a:pP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Podbregar</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N.</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2019: Klimamodell erklärt schwächelnden Jetstream. natur.de (29.05.2020).</a:t>
            </a:r>
            <a:b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https://www.wissenschaft.de/erde-klima/klimamodell-erklaert-schwaechelnden-jetstream/. Zugriff am 23.11.2020.</a:t>
            </a:r>
          </a:p>
        </p:txBody>
      </p:sp>
      <p:sp>
        <p:nvSpPr>
          <p:cNvPr id="3" name="Titel 4">
            <a:extLst>
              <a:ext uri="{FF2B5EF4-FFF2-40B4-BE49-F238E27FC236}">
                <a16:creationId xmlns:a16="http://schemas.microsoft.com/office/drawing/2014/main" id="{3054786C-B94F-43B0-AA2F-2CB699F3DC0F}"/>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Literatur</a:t>
            </a:r>
          </a:p>
        </p:txBody>
      </p:sp>
    </p:spTree>
    <p:extLst>
      <p:ext uri="{BB962C8B-B14F-4D97-AF65-F5344CB8AC3E}">
        <p14:creationId xmlns:p14="http://schemas.microsoft.com/office/powerpoint/2010/main" val="32251764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a:xfrm>
            <a:off x="907542" y="543832"/>
            <a:ext cx="6612591" cy="2956500"/>
          </a:xfrm>
        </p:spPr>
        <p:txBody>
          <a:bodyPr/>
          <a:lstStyle/>
          <a:p>
            <a:pPr marL="107950" lvl="0" indent="-107950">
              <a:lnSpc>
                <a:spcPct val="107000"/>
              </a:lnSpc>
              <a:spcAft>
                <a:spcPts val="800"/>
              </a:spcAft>
              <a:tabLst>
                <a:tab pos="107950" algn="l"/>
              </a:tabLst>
            </a:pPr>
            <a:r>
              <a:rPr lang="de-DE" sz="1100" cap="small" dirty="0">
                <a:solidFill>
                  <a:srgbClr val="000000"/>
                </a:solidFill>
                <a:latin typeface="Calibri" panose="020F0502020204030204" pitchFamily="34" charset="0"/>
                <a:ea typeface="Calibri" panose="020F0502020204030204" pitchFamily="34" charset="0"/>
                <a:cs typeface="Times New Roman" panose="02020603050405020304" pitchFamily="18" charset="0"/>
              </a:rPr>
              <a:t>Potsdam-Institut für Klimafolgenforschung</a:t>
            </a:r>
            <a:r>
              <a:rPr lang="de-DE" sz="1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2017: Kippelemente - Achillesfersen im Erdsystem. </a:t>
            </a:r>
            <a:r>
              <a:rPr lang="de-DE" sz="900" dirty="0">
                <a:solidFill>
                  <a:srgbClr val="000000"/>
                </a:solidFill>
                <a:latin typeface="Calibri" panose="020F0502020204030204" pitchFamily="34" charset="0"/>
                <a:ea typeface="Calibri" panose="020F0502020204030204" pitchFamily="34" charset="0"/>
                <a:cs typeface="Times New Roman" panose="02020603050405020304" pitchFamily="18" charset="0"/>
              </a:rPr>
              <a:t>https://www.pik-potsdam.de/de/produkte/infothek/kippelemente. Zugriff am 23.11.2020.</a:t>
            </a:r>
          </a:p>
          <a:p>
            <a:pPr marL="107950" lvl="0" indent="-107950">
              <a:lnSpc>
                <a:spcPct val="107000"/>
              </a:lnSpc>
              <a:spcAft>
                <a:spcPts val="800"/>
              </a:spcAft>
              <a:tabLst>
                <a:tab pos="107950" algn="l"/>
              </a:tabLst>
            </a:pPr>
            <a:r>
              <a:rPr lang="de-DE" sz="1100" cap="small" dirty="0">
                <a:solidFill>
                  <a:srgbClr val="000000"/>
                </a:solidFill>
                <a:latin typeface="Calibri" panose="020F0502020204030204" pitchFamily="34" charset="0"/>
                <a:ea typeface="Calibri" panose="020F0502020204030204" pitchFamily="34" charset="0"/>
                <a:cs typeface="Times New Roman" panose="02020603050405020304" pitchFamily="18" charset="0"/>
              </a:rPr>
              <a:t>Rahmstorf, S.</a:t>
            </a:r>
            <a:r>
              <a:rPr lang="de-DE" sz="1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2017: Der globale CO2-Anstieg. Die Fakten und die </a:t>
            </a:r>
            <a:r>
              <a:rPr lang="de-DE" sz="11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Bauernfängertricks</a:t>
            </a:r>
            <a:r>
              <a:rPr lang="de-DE" sz="1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de-DE" sz="900" dirty="0">
                <a:solidFill>
                  <a:srgbClr val="000000"/>
                </a:solidFill>
                <a:latin typeface="Calibri" panose="020F0502020204030204" pitchFamily="34" charset="0"/>
                <a:ea typeface="Calibri" panose="020F0502020204030204" pitchFamily="34" charset="0"/>
                <a:cs typeface="Times New Roman" panose="02020603050405020304" pitchFamily="18" charset="0"/>
              </a:rPr>
              <a:t>https://scilogs.spektrum.de/klimalounge/der-globale-co2-anstieg-die-fakten-und-die-bauernfaengertricks/. Zugriff am 29.05.2020.</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Schaller, M., C.</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Beierkuhnlein</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S.</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Rajmis</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Schmidt, H.</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Nitsch, M.</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Liess</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M.</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Kattwinkel</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&amp; J.</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Settele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2012: Auswirkungen auf landwirtschaftlich genutzte Lebensräume. In: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Mosbrugger</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V.</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G. P.</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Brasseur</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M.</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Schaller</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&amp;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B.</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Stribrny</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(Hrsg.): Klimawandel und Biodiversität - Folgen für Deutschland, 222-259. WBG, Darmstadt.</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Schaller, M., H.-J.</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Weigel &amp; S.</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Schrader</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(Hrsg.), 2007: Analyse des Sachstands zu Auswirkungen von Klimaveränderungen auf die deutsche Landwirtschaft und Maßnahmen zur Anpassung. </a:t>
            </a:r>
            <a:r>
              <a:rPr lang="de-DE" sz="11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Bundesforschungsanst</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für Landwirtschaft (FAL), Braunschweig.</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Scheu-</a:t>
            </a:r>
            <a:r>
              <a:rPr lang="de-DE" sz="1100" cap="small"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Helgert</a:t>
            </a: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M.</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2019: Der Gemüsegarten im Klimawandel. Gartenpraxis (9/19), 26-29.</a:t>
            </a:r>
          </a:p>
          <a:p>
            <a:pPr marL="107950" indent="-107950">
              <a:lnSpc>
                <a:spcPct val="107000"/>
              </a:lnSpc>
              <a:spcAft>
                <a:spcPts val="800"/>
              </a:spcAft>
              <a:tabLst>
                <a:tab pos="107950" algn="l"/>
              </a:tabLst>
            </a:pPr>
            <a:r>
              <a:rPr lang="de-DE" sz="11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Spektrum.de</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2001: Luv-Lee-Effekt</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https://www.spektrum.de/lexikon/geographie/luv-lee-effekt/4860</a:t>
            </a:r>
            <a:r>
              <a:rPr lang="de-DE" sz="1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900" dirty="0">
                <a:solidFill>
                  <a:schemeClr val="tx1"/>
                </a:solidFill>
                <a:latin typeface="Calibri" panose="020F0502020204030204" pitchFamily="34" charset="0"/>
                <a:ea typeface="Calibri" panose="020F0502020204030204" pitchFamily="34" charset="0"/>
                <a:cs typeface="Times New Roman" panose="02020603050405020304" pitchFamily="18" charset="0"/>
              </a:rPr>
              <a:t>Zugriff am 30.08.2020.</a:t>
            </a:r>
          </a:p>
          <a:p>
            <a:pPr marL="107950" lvl="0" indent="-107950">
              <a:lnSpc>
                <a:spcPct val="107000"/>
              </a:lnSpc>
              <a:spcAft>
                <a:spcPts val="800"/>
              </a:spcAft>
              <a:tabLst>
                <a:tab pos="107950" algn="l"/>
              </a:tabLst>
            </a:pPr>
            <a:r>
              <a:rPr lang="de-DE" sz="1100" cap="small" dirty="0">
                <a:solidFill>
                  <a:srgbClr val="000000"/>
                </a:solidFill>
                <a:latin typeface="Calibri" panose="020F0502020204030204" pitchFamily="34" charset="0"/>
                <a:ea typeface="Calibri" panose="020F0502020204030204" pitchFamily="34" charset="0"/>
                <a:cs typeface="Times New Roman" panose="02020603050405020304" pitchFamily="18" charset="0"/>
              </a:rPr>
              <a:t>Steiner, A.</a:t>
            </a:r>
            <a:r>
              <a:rPr lang="de-DE" sz="1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2017: Niedrigwasser und Trockenheit. Auswirkungen und Maßnahmen der Wasserwirtschaft in Bayern. In: Hans Eisenmann-Zentrum, Zentralinstitut für Agrarwissenschaften der Technischen Universität München (Hrsg.): Herausforderung Klimawandel. Tagungsband des Agrarwissenschaftlichen Symposiums des Hans Eisenmann-Zentrums 2017, 33-37.</a:t>
            </a:r>
          </a:p>
          <a:p>
            <a:pPr lvl="0">
              <a:lnSpc>
                <a:spcPct val="100000"/>
              </a:lnSpc>
            </a:pPr>
            <a:r>
              <a:rPr lang="de-DE" sz="1100" cap="small" dirty="0">
                <a:solidFill>
                  <a:srgbClr val="000000"/>
                </a:solidFill>
                <a:latin typeface="Calibri" panose="020F0502020204030204" pitchFamily="34" charset="0"/>
                <a:ea typeface="Calibri" panose="020F0502020204030204" pitchFamily="34" charset="0"/>
                <a:cs typeface="Times New Roman" panose="02020603050405020304" pitchFamily="18" charset="0"/>
              </a:rPr>
              <a:t>Umweltbundesamt</a:t>
            </a:r>
            <a:r>
              <a:rPr lang="de-DE" sz="1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2013: Was ist eigentlich Klima</a:t>
            </a:r>
            <a:r>
              <a:rPr lang="de-DE" sz="9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https://www.umweltbundesamt.de/service/uba-fragen/was-ist-eigentlich-klima. Zugriff am 03.06.2020.</a:t>
            </a:r>
            <a:endParaRPr lang="de-DE" sz="900" dirty="0">
              <a:solidFill>
                <a:srgbClr val="000000"/>
              </a:solidFill>
            </a:endParaRPr>
          </a:p>
          <a:p>
            <a:endParaRPr lang="de-DE" dirty="0"/>
          </a:p>
        </p:txBody>
      </p:sp>
      <p:sp>
        <p:nvSpPr>
          <p:cNvPr id="3" name="Titel 4">
            <a:extLst>
              <a:ext uri="{FF2B5EF4-FFF2-40B4-BE49-F238E27FC236}">
                <a16:creationId xmlns:a16="http://schemas.microsoft.com/office/drawing/2014/main" id="{D55C7BC8-FD01-4B04-B533-21A744AE5EEB}"/>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Literatur</a:t>
            </a:r>
          </a:p>
        </p:txBody>
      </p:sp>
    </p:spTree>
    <p:extLst>
      <p:ext uri="{BB962C8B-B14F-4D97-AF65-F5344CB8AC3E}">
        <p14:creationId xmlns:p14="http://schemas.microsoft.com/office/powerpoint/2010/main" val="28865011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F579783-FBF9-4496-A069-56A9A7B16BB2}"/>
              </a:ext>
            </a:extLst>
          </p:cNvPr>
          <p:cNvSpPr>
            <a:spLocks noGrp="1"/>
          </p:cNvSpPr>
          <p:nvPr>
            <p:ph type="body" sz="quarter" idx="12"/>
          </p:nvPr>
        </p:nvSpPr>
        <p:spPr/>
        <p:txBody>
          <a:bodyPr/>
          <a:lstStyle/>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Stiele, V. &amp; Fröhler, L., 2020, mit Elementen von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Mayapujiati</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/Open-Clipart-</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Vectors</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Riasan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/Pixabay.com. Zugriff am 02.02.2021.</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2021</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Bayerisches Landesamt für Umwelt (Hrsg.), 2008: Bayerns Klima im Wandel - erkennen und handeln, Augsburg, 2., aktualisierte Aufl.</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Deutscher Wetterdienst, 2015: Klima-Report 2015. Klimawandel, Auswirkungen, Anpassungs- und Forschungsaktivitäten, München.</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Herd, B.: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Config</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World Climate Widget. https://www.herdsoft.com/climate/widget/. Zugriff am 20.10.2020.</a:t>
            </a:r>
          </a:p>
          <a:p>
            <a:pPr marL="342900" lvl="0" indent="-342900">
              <a:lnSpc>
                <a:spcPct val="107000"/>
              </a:lnSpc>
              <a:spcAft>
                <a:spcPts val="600"/>
              </a:spcAft>
              <a:buFont typeface="+mj-lt"/>
              <a:buAutoNum type="arabicParenBoth"/>
            </a:pP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Vetterle</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R./Pixabay.com</a:t>
            </a:r>
          </a:p>
          <a:p>
            <a:pPr marL="342900" lvl="0" indent="-342900">
              <a:lnSpc>
                <a:spcPct val="107000"/>
              </a:lnSpc>
              <a:spcAft>
                <a:spcPts val="600"/>
              </a:spcAft>
              <a:buFont typeface="+mj-lt"/>
              <a:buAutoNum type="arabicParenBoth"/>
            </a:pPr>
            <a:r>
              <a:rPr lang="en-US"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Rohit </a:t>
            </a:r>
            <a:r>
              <a:rPr lang="en-US"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Naniwadekar</a:t>
            </a:r>
            <a:r>
              <a:rPr lang="en-US"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/Wikimedia Commons, CC BY-SA 4.0</a:t>
            </a: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Kunstmann, 2020: Was auf den Wald zukommt. Antworten eines bayerischen Klimaforschers. Online-Vortrag an der Hochschule Weihenstephan-Triesdorf am 27.05.2020.</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Potsdam-Institut für Klimafolgenforschung, 2017: Kippelemente - Achillesfersen im Erdsystem. https://www.pik-potsdam.de/de/produkte/infothek/kippelemente. Zugriff am 23.11.2020.</a:t>
            </a:r>
          </a:p>
          <a:p>
            <a:pPr marL="342900" lvl="0" indent="-342900">
              <a:lnSpc>
                <a:spcPct val="107000"/>
              </a:lnSpc>
              <a:spcAft>
                <a:spcPts val="600"/>
              </a:spcAft>
              <a:buFont typeface="+mj-lt"/>
              <a:buAutoNum type="arabicParenBoth"/>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Taken/Pixabay.com</a:t>
            </a:r>
          </a:p>
          <a:p>
            <a:pPr marL="342900" lvl="0" indent="-342900">
              <a:lnSpc>
                <a:spcPct val="107000"/>
              </a:lnSpc>
              <a:spcAft>
                <a:spcPts val="600"/>
              </a:spcAft>
              <a:buFont typeface="+mj-lt"/>
              <a:buAutoNum type="arabicParenBoth"/>
            </a:pP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Hagelaars</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J.: The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two</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epochs</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of</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Marcott</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My</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view</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on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climate</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change</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de-DE" sz="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https://ourchangingclimate.wordpress.com/2013/03/19/the-two-epochs-of-marcott/. Zugriff am 20.10.2020.</a:t>
            </a:r>
          </a:p>
          <a:p>
            <a:pPr marL="342900" lvl="0" indent="-342900">
              <a:lnSpc>
                <a:spcPct val="107000"/>
              </a:lnSpc>
              <a:spcAft>
                <a:spcPts val="600"/>
              </a:spcAft>
              <a:buFont typeface="+mj-lt"/>
              <a:buAutoNum type="arabicParenBoth"/>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Font typeface="+mj-lt"/>
              <a:buAutoNum type="arabicParenBoth"/>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3" name="Textplatzhalter 2">
            <a:extLst>
              <a:ext uri="{FF2B5EF4-FFF2-40B4-BE49-F238E27FC236}">
                <a16:creationId xmlns:a16="http://schemas.microsoft.com/office/drawing/2014/main" id="{4A7FA415-D796-4E1B-82F9-FA0A8B90F09F}"/>
              </a:ext>
            </a:extLst>
          </p:cNvPr>
          <p:cNvSpPr>
            <a:spLocks noGrp="1"/>
          </p:cNvSpPr>
          <p:nvPr>
            <p:ph type="body" sz="quarter" idx="14"/>
          </p:nvPr>
        </p:nvSpPr>
        <p:spPr/>
        <p:txBody>
          <a:bodyPr/>
          <a:lstStyle/>
          <a:p>
            <a:r>
              <a:rPr lang="de-DE" dirty="0"/>
              <a:t>Bildnachweis</a:t>
            </a:r>
          </a:p>
        </p:txBody>
      </p:sp>
      <p:sp>
        <p:nvSpPr>
          <p:cNvPr id="4" name="Titel 4">
            <a:extLst>
              <a:ext uri="{FF2B5EF4-FFF2-40B4-BE49-F238E27FC236}">
                <a16:creationId xmlns:a16="http://schemas.microsoft.com/office/drawing/2014/main" id="{30A1C816-97C8-4CCB-AAE2-D51EFE1DDE64}"/>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Bildnachweis</a:t>
            </a:r>
          </a:p>
        </p:txBody>
      </p:sp>
    </p:spTree>
    <p:extLst>
      <p:ext uri="{BB962C8B-B14F-4D97-AF65-F5344CB8AC3E}">
        <p14:creationId xmlns:p14="http://schemas.microsoft.com/office/powerpoint/2010/main" val="629274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127B9986-BE5A-4CA2-8518-977753ED6D32}"/>
              </a:ext>
            </a:extLst>
          </p:cNvPr>
          <p:cNvSpPr>
            <a:spLocks noGrp="1"/>
          </p:cNvSpPr>
          <p:nvPr>
            <p:ph type="body" sz="quarter" idx="12"/>
          </p:nvPr>
        </p:nvSpPr>
        <p:spPr>
          <a:xfrm>
            <a:off x="971550" y="617855"/>
            <a:ext cx="6612591" cy="3513413"/>
          </a:xfrm>
        </p:spPr>
        <p:txBody>
          <a:bodyPr/>
          <a:lstStyle/>
          <a:p>
            <a:pPr marL="34290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IPCC, 2013: Fünfter Sachstandsbericht, AR5.  https://www.de-ipcc.de/128.php. Zugriff am 20.10.2020.</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rPr>
              <a:t>Datengrundlage: Maier: Klimawandel in Bayern – Veränderungen und Perspektiven. Deutscher Wetterdienst, Agrarmeteorologie Weihenstephan.</a:t>
            </a: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Westermann Schulbuchverlag, 2016: Diercke Weltatlas 2, Ausgabe Realschule Bayern, S. 17.</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Westermann Schulbuchverlag, 2016: Diercke Weltatlas 2, Ausgabe Realschule Bayern, S. 21.</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Deutscher Wetterdienst: Wetterlexikon: Jahreszeiten.</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https://www.dwd.de/DE/service/lexikon/Functions/glossar.html?lv2=101304&amp;lv3=101324. Zugriff am 03.02.2021.</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Bayerisches Landesamt für Umwelt (Hrsg.), 2008: Bayerns Klima im Wandel - erkennen und handeln, Augsburg, 2., aktualisierte Aufl. https://www.dwd.de/DE/service/lexikon/Functions/glossar.html?lv2=101304&amp;lv3=101324. Zugriff am 03.02.2021.</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a:t>
            </a:r>
            <a:r>
              <a:rPr lang="de-DE" sz="10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Zeitreihen und Trends. https://www.dwd.de/DE/leistungen/zeitreihen/zeitreihen.html. Zugriff am 04.06.2020.</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13"/>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endParaRPr lang="de-DE" sz="1000" dirty="0">
              <a:solidFill>
                <a:schemeClr val="tx1"/>
              </a:solidFill>
            </a:endParaRPr>
          </a:p>
        </p:txBody>
      </p:sp>
      <p:sp>
        <p:nvSpPr>
          <p:cNvPr id="4" name="Titel 4">
            <a:extLst>
              <a:ext uri="{FF2B5EF4-FFF2-40B4-BE49-F238E27FC236}">
                <a16:creationId xmlns:a16="http://schemas.microsoft.com/office/drawing/2014/main" id="{1852C94F-8315-4312-9ED6-8D217327F536}"/>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Bildnachweis</a:t>
            </a:r>
          </a:p>
        </p:txBody>
      </p:sp>
    </p:spTree>
    <p:extLst>
      <p:ext uri="{BB962C8B-B14F-4D97-AF65-F5344CB8AC3E}">
        <p14:creationId xmlns:p14="http://schemas.microsoft.com/office/powerpoint/2010/main" val="38546753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CDC15B7-B423-4464-AE98-47A71073FF5D}"/>
              </a:ext>
            </a:extLst>
          </p:cNvPr>
          <p:cNvSpPr>
            <a:spLocks noGrp="1"/>
          </p:cNvSpPr>
          <p:nvPr>
            <p:ph type="body" sz="quarter" idx="12"/>
          </p:nvPr>
        </p:nvSpPr>
        <p:spPr>
          <a:xfrm>
            <a:off x="971550" y="617855"/>
            <a:ext cx="6612591" cy="3513413"/>
          </a:xfrm>
        </p:spPr>
        <p:txBody>
          <a:bodyPr/>
          <a:lstStyle/>
          <a:p>
            <a:pPr marL="342900" lvl="0" indent="-342900">
              <a:lnSpc>
                <a:spcPct val="107000"/>
              </a:lnSpc>
              <a:spcAft>
                <a:spcPts val="600"/>
              </a:spcAft>
              <a:buFont typeface="+mj-lt"/>
              <a:buAutoNum type="arabicParenBoth" startAt="24"/>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24"/>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lvl="0" indent="-342900">
              <a:lnSpc>
                <a:spcPct val="107000"/>
              </a:lnSpc>
              <a:spcAft>
                <a:spcPts val="600"/>
              </a:spcAft>
              <a:buFont typeface="+mj-lt"/>
              <a:buAutoNum type="arabicParenBoth" startAt="2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lvl="0">
              <a:lnSpc>
                <a:spcPct val="107000"/>
              </a:lnSpc>
              <a:spcAft>
                <a:spcPts val="600"/>
              </a:spcAft>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itel 4">
            <a:extLst>
              <a:ext uri="{FF2B5EF4-FFF2-40B4-BE49-F238E27FC236}">
                <a16:creationId xmlns:a16="http://schemas.microsoft.com/office/drawing/2014/main" id="{B8DB5750-39C3-44C8-B7B2-44B9B09575AB}"/>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Bildnachweis</a:t>
            </a:r>
          </a:p>
        </p:txBody>
      </p:sp>
    </p:spTree>
    <p:extLst>
      <p:ext uri="{BB962C8B-B14F-4D97-AF65-F5344CB8AC3E}">
        <p14:creationId xmlns:p14="http://schemas.microsoft.com/office/powerpoint/2010/main" val="2771222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4CED6B0-063F-441F-B1D6-D8E2877C7F8F}"/>
              </a:ext>
            </a:extLst>
          </p:cNvPr>
          <p:cNvSpPr>
            <a:spLocks noGrp="1"/>
          </p:cNvSpPr>
          <p:nvPr>
            <p:ph type="body" sz="quarter" idx="12"/>
          </p:nvPr>
        </p:nvSpPr>
        <p:spPr>
          <a:xfrm>
            <a:off x="971550" y="617855"/>
            <a:ext cx="6612591" cy="3513413"/>
          </a:xfrm>
        </p:spPr>
        <p:txBody>
          <a:bodyPr/>
          <a:lstStyle/>
          <a:p>
            <a:pPr marL="342900" lvl="0" indent="-342900">
              <a:lnSpc>
                <a:spcPct val="107000"/>
              </a:lnSpc>
              <a:spcAft>
                <a:spcPts val="600"/>
              </a:spcAft>
              <a:buFont typeface="+mj-lt"/>
              <a:buAutoNum type="arabicParenBoth" startAt="3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indent="-342900">
              <a:lnSpc>
                <a:spcPct val="107000"/>
              </a:lnSpc>
              <a:spcAft>
                <a:spcPts val="600"/>
              </a:spcAft>
              <a:buFont typeface="+mj-lt"/>
              <a:buAutoNum type="arabicParenBoth" startAt="36"/>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Deutscher Klimaatlas. https://www.dwd.de/DE/klimaumwelt/klimaatlas/klimaatlas_node.html. Zugriff am 04.06.2020.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Brienen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 Walter, A., Brendel, C., Fleischer, C., Ganske, A., Haller, M., Helm, M.,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Höpp</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 Jensen, C.,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Jochumsen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K., Krähenmann, S., Möller, J.,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Nilson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E.,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Rauthe</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Razafimaharo</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C., Rudolph, E., Schade, N. &amp; Stanley, K., 2020: Klimawandelbedingte Änderungen in Atmosphäre und Hydrosphäre -Schlussbericht des Schwerpunktthemas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Szenarienbildung</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(SP-101) im  Themenfeld1 des BMVI-Expertennetzwerks. </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Brienen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 Walter, A., Brendel, C., Fleischer, C., Ganske, A., Haller, M., Helm, M.,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Höpp</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 Jensen, C.,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Jochumsen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K., Krähenmann, S., Möller, J.,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Nilson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E.,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Rauthe</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M.,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Razafimaharo</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C., Rudolph, E., Schade, N. &amp; Stanley, K., 2020: Klimawandelbedingte Änderungen in Atmosphäre und Hydrosphäre -Schlussbericht des Schwerpunktthemas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Szenarienbildung</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(SP-101) im  Themenfeld1 des BMVI-Expertennetzwerks. </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Deutscher Wetterdienst: Globalstrahlung in der Bundesrepublik Deutschland. Mittlere Jahressummen, Zeitraum: 1981-2010. Deutscher Wetterdienst, Hamburg.</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https://www.dwd.de/DE/leistungen/solarenergie/lstrahlungskarten_mi.html. Zugriff am 04.06.2020.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Zeitreihen und Trends. https://www.dwd.de/DE/leistungen/zeitreihen/zeitreihen.html. Zugriff am 04.06.2020.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38"/>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Deutscher Wetterdienst: Klimawandel. Ein Überblick. </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https://www.dwd.de/DE/klimaumwelt/klimawandel/ueberblick/ueberblick_node.html. Zugriff am 06.05.2020.</a:t>
            </a:r>
          </a:p>
          <a:p>
            <a:pPr lvl="0">
              <a:lnSpc>
                <a:spcPct val="107000"/>
              </a:lnSpc>
              <a:spcAft>
                <a:spcPts val="600"/>
              </a:spcAft>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de-DE" sz="1000" dirty="0">
              <a:solidFill>
                <a:schemeClr val="tx1"/>
              </a:solidFill>
            </a:endParaRPr>
          </a:p>
        </p:txBody>
      </p:sp>
      <p:sp>
        <p:nvSpPr>
          <p:cNvPr id="4" name="Titel 4">
            <a:extLst>
              <a:ext uri="{FF2B5EF4-FFF2-40B4-BE49-F238E27FC236}">
                <a16:creationId xmlns:a16="http://schemas.microsoft.com/office/drawing/2014/main" id="{0EF73D4B-ABA9-4EB8-9A43-4688876B1DE9}"/>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Bildnachweis</a:t>
            </a:r>
          </a:p>
        </p:txBody>
      </p:sp>
    </p:spTree>
    <p:extLst>
      <p:ext uri="{BB962C8B-B14F-4D97-AF65-F5344CB8AC3E}">
        <p14:creationId xmlns:p14="http://schemas.microsoft.com/office/powerpoint/2010/main" val="34015747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9FD2C0A-178E-4B92-8CA9-A7BA0D1BBB52}"/>
              </a:ext>
            </a:extLst>
          </p:cNvPr>
          <p:cNvSpPr>
            <a:spLocks noGrp="1"/>
          </p:cNvSpPr>
          <p:nvPr>
            <p:ph type="body" sz="quarter" idx="12"/>
          </p:nvPr>
        </p:nvSpPr>
        <p:spPr>
          <a:xfrm>
            <a:off x="963930" y="351155"/>
            <a:ext cx="6612591" cy="3513413"/>
          </a:xfrm>
        </p:spPr>
        <p:txBody>
          <a:bodyPr/>
          <a:lstStyle/>
          <a:p>
            <a:pPr marL="34290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Jaiser</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R. &amp; Kandarr, J., 2019: Wie beeinflusst der Klimawandel den Jetstream? Earth System Knowledge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Platform</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eskp</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https://www.eskp.de/klimawandel/wie-beeinflusst-der-klimawandel-den-jetstream-9351059/. Zugriff am 03.02.2021. Lizenz: CC BY 4.0</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Bayerisches Landesamt für Umwelt, 2018a: Klimabeobachtung. Niederschlag in Bayern. https://www.lfu.bayern.de/klima/klimabeobachtung/beobachtung_bayern/niederschlag/index.htm. Zugriff am 04.06.2020.</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 Datengrundlage: Bayerisches Landesamt für Umwelt (Hrsg.), 2008: Bayerns Klima im Wandel - erkennen und handeln, Augsburg, 2., aktualisierte Aufl.; Deutscher Wetterdienst, 2015: Klima-Report 2015. Klimawandel, Auswirkungen, Anpassungs- und Forschungsaktivitäten, München.</a:t>
            </a:r>
          </a:p>
          <a:p>
            <a:pPr marL="342900" indent="-342900">
              <a:lnSpc>
                <a:spcPct val="107000"/>
              </a:lnSpc>
              <a:spcAft>
                <a:spcPts val="600"/>
              </a:spcAft>
              <a:buFont typeface="+mj-lt"/>
              <a:buAutoNum type="arabicParenBoth" startAt="47"/>
            </a:pPr>
            <a:r>
              <a:rPr lang="de-DE" sz="1000" dirty="0">
                <a:solidFill>
                  <a:schemeClr val="tx1"/>
                </a:solidFill>
              </a:rPr>
              <a:t>ToLo46/Wikimedia Commons, CC BY-SA 4.0</a:t>
            </a:r>
          </a:p>
          <a:p>
            <a:pPr marL="342900" indent="-342900">
              <a:lnSpc>
                <a:spcPct val="107000"/>
              </a:lnSpc>
              <a:spcAft>
                <a:spcPts val="600"/>
              </a:spcAft>
              <a:buFont typeface="+mj-lt"/>
              <a:buAutoNum type="arabicParenBoth" startAt="47"/>
            </a:pPr>
            <a:r>
              <a:rPr lang="de-DE" sz="1000" dirty="0">
                <a:solidFill>
                  <a:schemeClr val="tx1"/>
                </a:solidFill>
              </a:rPr>
              <a:t>Markus Distelrath/Pixabay.com</a:t>
            </a:r>
          </a:p>
          <a:p>
            <a:pPr marL="342900" indent="-342900">
              <a:lnSpc>
                <a:spcPct val="107000"/>
              </a:lnSpc>
              <a:spcAft>
                <a:spcPts val="600"/>
              </a:spcAft>
              <a:buFont typeface="+mj-lt"/>
              <a:buAutoNum type="arabicParenBoth" startAt="47"/>
            </a:pPr>
            <a:r>
              <a:rPr lang="de-DE" sz="1000" dirty="0">
                <a:solidFill>
                  <a:schemeClr val="tx1"/>
                </a:solidFill>
              </a:rPr>
              <a:t>Marlon Ferrer/Pixabay.com</a:t>
            </a:r>
          </a:p>
          <a:p>
            <a:pPr marL="342900" indent="-342900">
              <a:lnSpc>
                <a:spcPct val="107000"/>
              </a:lnSpc>
              <a:spcAft>
                <a:spcPts val="600"/>
              </a:spcAft>
              <a:buFont typeface="+mj-lt"/>
              <a:buAutoNum type="arabicParenBoth" startAt="47"/>
            </a:pPr>
            <a:r>
              <a:rPr lang="de-DE" sz="1000" dirty="0">
                <a:solidFill>
                  <a:schemeClr val="tx1"/>
                </a:solidFill>
              </a:rPr>
              <a:t>Peggy Choucair/Pixabay.com</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Immergrün.at: Der Phänologische Kalender. Gärtnern nach den Jahreszeiten der Natur.</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https://www.immergruen.at/der-phaenologische-kalender+2500+3118007. Zugriff am 03.02.2021.</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Verändert nach Deutscher Wetterdienst: Phänologische Uhr. Phänologische Jahreszeiten für Bayern.</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https://www.dwd.de/DE/leistungen/phaeno_uhr/phaenouhr.html. Zugriff am 06.10.2020.</a:t>
            </a:r>
          </a:p>
          <a:p>
            <a:pPr marL="342900" lvl="0" indent="-342900">
              <a:lnSpc>
                <a:spcPct val="107000"/>
              </a:lnSpc>
              <a:spcAft>
                <a:spcPts val="600"/>
              </a:spcAft>
              <a:buFont typeface="+mj-lt"/>
              <a:buAutoNum type="arabicParenBoth" startAt="47"/>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Fröhler, L., 2020</a:t>
            </a:r>
          </a:p>
          <a:p>
            <a:pPr lvl="0">
              <a:lnSpc>
                <a:spcPct val="107000"/>
              </a:lnSpc>
              <a:spcAft>
                <a:spcPts val="600"/>
              </a:spcAft>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600"/>
              </a:spcAft>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endParaRPr lang="de-DE" sz="1000" dirty="0">
              <a:solidFill>
                <a:schemeClr val="tx1"/>
              </a:solidFill>
            </a:endParaRPr>
          </a:p>
        </p:txBody>
      </p:sp>
      <p:sp>
        <p:nvSpPr>
          <p:cNvPr id="4" name="Titel 4">
            <a:extLst>
              <a:ext uri="{FF2B5EF4-FFF2-40B4-BE49-F238E27FC236}">
                <a16:creationId xmlns:a16="http://schemas.microsoft.com/office/drawing/2014/main" id="{D39E509E-09A8-4054-8837-E7C3F3AE0E71}"/>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Bildnachweis</a:t>
            </a:r>
          </a:p>
        </p:txBody>
      </p:sp>
    </p:spTree>
    <p:extLst>
      <p:ext uri="{BB962C8B-B14F-4D97-AF65-F5344CB8AC3E}">
        <p14:creationId xmlns:p14="http://schemas.microsoft.com/office/powerpoint/2010/main" val="15048141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9FD2C0A-178E-4B92-8CA9-A7BA0D1BBB52}"/>
              </a:ext>
            </a:extLst>
          </p:cNvPr>
          <p:cNvSpPr>
            <a:spLocks noGrp="1"/>
          </p:cNvSpPr>
          <p:nvPr>
            <p:ph type="body" sz="quarter" idx="12"/>
          </p:nvPr>
        </p:nvSpPr>
        <p:spPr>
          <a:xfrm>
            <a:off x="963930" y="351155"/>
            <a:ext cx="6612591" cy="3513413"/>
          </a:xfrm>
        </p:spPr>
        <p:txBody>
          <a:bodyPr/>
          <a:lstStyle/>
          <a:p>
            <a:pPr marL="342900" lvl="0" indent="-342900">
              <a:lnSpc>
                <a:spcPct val="107000"/>
              </a:lnSpc>
              <a:spcAft>
                <a:spcPts val="600"/>
              </a:spcAft>
              <a:buFont typeface="+mj-lt"/>
              <a:buAutoNum type="arabicParenBoth" startAt="59"/>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Rawpixel.com/Freepik.com</a:t>
            </a:r>
            <a:b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https://de.freepik.com/search?author=2199844&amp;authorSlug=rawpixel.com&amp;dates=any&amp;format=author&amp;page=1&amp;selection=1&amp;sort=popular&amp;type=vector. Zugriff am 03.02.2021.</a:t>
            </a:r>
          </a:p>
          <a:p>
            <a:pPr marL="342900" lvl="0" indent="-342900">
              <a:lnSpc>
                <a:spcPct val="107000"/>
              </a:lnSpc>
              <a:spcAft>
                <a:spcPts val="600"/>
              </a:spcAft>
              <a:buFont typeface="+mj-lt"/>
              <a:buAutoNum type="arabicParenBoth" startAt="59"/>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Stiele, V. &amp; Fröhler, L., 2020, mit Elementen von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Mayapujiati</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/Open-Clipart-</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Vectors</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Riasan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/Pixabay.com. Zugriff am 02.02.2021.</a:t>
            </a:r>
          </a:p>
          <a:p>
            <a:pPr marL="342900" indent="-342900">
              <a:lnSpc>
                <a:spcPct val="107000"/>
              </a:lnSpc>
              <a:spcAft>
                <a:spcPts val="600"/>
              </a:spcAft>
              <a:buFont typeface="+mj-lt"/>
              <a:buAutoNum type="arabicParenBoth" startAt="59"/>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Stiele, V. &amp; Fröhler, L., 2020, mit Elementen von </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Mayapujiati</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/Open-Clipart-</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Vectors</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de-DE" sz="1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Riasan</a:t>
            </a: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/Pixabay.com. Zugriff am 02.02.2021.</a:t>
            </a:r>
          </a:p>
          <a:p>
            <a:pPr lvl="0">
              <a:lnSpc>
                <a:spcPct val="107000"/>
              </a:lnSpc>
              <a:spcAft>
                <a:spcPts val="600"/>
              </a:spcAft>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Font typeface="+mj-lt"/>
              <a:buAutoNum type="arabicParenBoth" startAt="59"/>
            </a:pPr>
            <a:endPar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600"/>
              </a:spcAft>
            </a:pPr>
            <a:r>
              <a:rPr lang="de-DE" sz="1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p>
          <a:p>
            <a:endParaRPr lang="de-DE" sz="1000" dirty="0">
              <a:solidFill>
                <a:schemeClr val="tx1"/>
              </a:solidFill>
            </a:endParaRPr>
          </a:p>
        </p:txBody>
      </p:sp>
      <p:sp>
        <p:nvSpPr>
          <p:cNvPr id="4" name="Titel 4">
            <a:extLst>
              <a:ext uri="{FF2B5EF4-FFF2-40B4-BE49-F238E27FC236}">
                <a16:creationId xmlns:a16="http://schemas.microsoft.com/office/drawing/2014/main" id="{D39E509E-09A8-4054-8837-E7C3F3AE0E71}"/>
              </a:ext>
            </a:extLst>
          </p:cNvPr>
          <p:cNvSpPr txBox="1">
            <a:spLocks/>
          </p:cNvSpPr>
          <p:nvPr/>
        </p:nvSpPr>
        <p:spPr>
          <a:xfrm rot="5400000">
            <a:off x="7395210" y="2933289"/>
            <a:ext cx="2793492" cy="704088"/>
          </a:xfrm>
          <a:prstGeom prst="rect">
            <a:avLst/>
          </a:prstGeom>
        </p:spPr>
        <p:txBody>
          <a:bodyPr anchor="ctr"/>
          <a:lstStyle>
            <a:lvl1pPr algn="ctr" defTabSz="342900" rtl="0" eaLnBrk="0" fontAlgn="base" hangingPunct="0">
              <a:spcBef>
                <a:spcPct val="0"/>
              </a:spcBef>
              <a:spcAft>
                <a:spcPct val="0"/>
              </a:spcAft>
              <a:defRPr sz="2400" b="1" kern="1200">
                <a:solidFill>
                  <a:schemeClr val="bg1"/>
                </a:solidFill>
                <a:latin typeface="+mj-lt"/>
                <a:ea typeface="ＭＳ Ｐゴシック" pitchFamily="-110" charset="-128"/>
                <a:cs typeface="ＭＳ Ｐゴシック" pitchFamily="-110" charset="-128"/>
              </a:defRPr>
            </a:lvl1pPr>
            <a:lvl2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2pPr>
            <a:lvl3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3pPr>
            <a:lvl4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4pPr>
            <a:lvl5pPr algn="ctr" defTabSz="342900" rtl="0" eaLnBrk="0" fontAlgn="base" hangingPunct="0">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5pPr>
            <a:lvl6pPr marL="3429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6pPr>
            <a:lvl7pPr marL="6858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7pPr>
            <a:lvl8pPr marL="10287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8pPr>
            <a:lvl9pPr marL="1371600" algn="ctr" defTabSz="342900" rtl="0" fontAlgn="base">
              <a:spcBef>
                <a:spcPct val="0"/>
              </a:spcBef>
              <a:spcAft>
                <a:spcPct val="0"/>
              </a:spcAft>
              <a:defRPr sz="3300">
                <a:solidFill>
                  <a:schemeClr val="tx1"/>
                </a:solidFill>
                <a:latin typeface="Calibri" pitchFamily="-110" charset="0"/>
                <a:ea typeface="ＭＳ Ｐゴシック" pitchFamily="-110" charset="-128"/>
                <a:cs typeface="ＭＳ Ｐゴシック" pitchFamily="-110" charset="-128"/>
              </a:defRPr>
            </a:lvl9pPr>
          </a:lstStyle>
          <a:p>
            <a:r>
              <a:rPr lang="de-DE" sz="1600" b="0" dirty="0"/>
              <a:t>Bildnachweis</a:t>
            </a:r>
          </a:p>
        </p:txBody>
      </p:sp>
    </p:spTree>
    <p:extLst>
      <p:ext uri="{BB962C8B-B14F-4D97-AF65-F5344CB8AC3E}">
        <p14:creationId xmlns:p14="http://schemas.microsoft.com/office/powerpoint/2010/main" val="2576943406"/>
      </p:ext>
    </p:extLst>
  </p:cSld>
  <p:clrMapOvr>
    <a:masterClrMapping/>
  </p:clrMapOvr>
</p:sld>
</file>

<file path=ppt/theme/theme1.xml><?xml version="1.0" encoding="utf-8"?>
<a:theme xmlns:a="http://schemas.openxmlformats.org/drawingml/2006/main" name="Titel">
  <a:themeElements>
    <a:clrScheme name="HSWT neu">
      <a:dk1>
        <a:srgbClr val="000000"/>
      </a:dk1>
      <a:lt1>
        <a:srgbClr val="FFFFFF"/>
      </a:lt1>
      <a:dk2>
        <a:srgbClr val="797979"/>
      </a:dk2>
      <a:lt2>
        <a:srgbClr val="DBEFF9"/>
      </a:lt2>
      <a:accent1>
        <a:srgbClr val="79B800"/>
      </a:accent1>
      <a:accent2>
        <a:srgbClr val="C6DC9A"/>
      </a:accent2>
      <a:accent3>
        <a:srgbClr val="006938"/>
      </a:accent3>
      <a:accent4>
        <a:srgbClr val="79B800"/>
      </a:accent4>
      <a:accent5>
        <a:srgbClr val="2856A2"/>
      </a:accent5>
      <a:accent6>
        <a:srgbClr val="2856A2"/>
      </a:accent6>
      <a:hlink>
        <a:srgbClr val="C8D100"/>
      </a:hlink>
      <a:folHlink>
        <a:srgbClr val="D0DF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F828E4A-5DE5-064D-8AEB-B14FA2310A89}" vid="{9D6559FA-267F-9446-B0A8-85C2A46B58F6}"/>
    </a:ext>
  </a:extLst>
</a:theme>
</file>

<file path=ppt/theme/theme2.xml><?xml version="1.0" encoding="utf-8"?>
<a:theme xmlns:a="http://schemas.openxmlformats.org/drawingml/2006/main" name="1_Inhalt">
  <a:themeElements>
    <a:clrScheme name="HSWT neu">
      <a:dk1>
        <a:srgbClr val="000000"/>
      </a:dk1>
      <a:lt1>
        <a:srgbClr val="FFFFFF"/>
      </a:lt1>
      <a:dk2>
        <a:srgbClr val="797979"/>
      </a:dk2>
      <a:lt2>
        <a:srgbClr val="DBEFF9"/>
      </a:lt2>
      <a:accent1>
        <a:srgbClr val="79B800"/>
      </a:accent1>
      <a:accent2>
        <a:srgbClr val="C6DC9A"/>
      </a:accent2>
      <a:accent3>
        <a:srgbClr val="006938"/>
      </a:accent3>
      <a:accent4>
        <a:srgbClr val="79B800"/>
      </a:accent4>
      <a:accent5>
        <a:srgbClr val="2856A2"/>
      </a:accent5>
      <a:accent6>
        <a:srgbClr val="2856A2"/>
      </a:accent6>
      <a:hlink>
        <a:srgbClr val="C8D100"/>
      </a:hlink>
      <a:folHlink>
        <a:srgbClr val="D0DF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marL="0" marR="0" indent="0" algn="ctr" defTabSz="342900" rtl="0" eaLnBrk="0" fontAlgn="base" latinLnBrk="0" hangingPunct="0">
          <a:lnSpc>
            <a:spcPct val="100000"/>
          </a:lnSpc>
          <a:spcBef>
            <a:spcPts val="0"/>
          </a:spcBef>
          <a:spcAft>
            <a:spcPct val="0"/>
          </a:spcAft>
          <a:buClrTx/>
          <a:buSzTx/>
          <a:buFont typeface="Arial" pitchFamily="-110" charset="0"/>
          <a:buNone/>
          <a:tabLst/>
          <a:defRPr sz="1100" b="1" dirty="0" smtClean="0">
            <a:solidFill>
              <a:schemeClr val="accent1">
                <a:lumMod val="50000"/>
              </a:schemeClr>
            </a:solidFill>
            <a:latin typeface="Arial" panose="020B0604020202020204" pitchFamily="34" charset="0"/>
            <a:ea typeface="Fira Sans" panose="020B0503050000020004" pitchFamily="34" charset="0"/>
            <a:cs typeface="Arial" panose="020B0604020202020204" pitchFamily="34" charset="0"/>
          </a:defRPr>
        </a:defPPr>
      </a:lst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300" dirty="0" smtClean="0"/>
        </a:defPPr>
      </a:lstStyle>
    </a:txDef>
  </a:objectDefaults>
  <a:extraClrSchemeLst/>
  <a:extLst>
    <a:ext uri="{05A4C25C-085E-4340-85A3-A5531E510DB2}">
      <thm15:themeFamily xmlns:thm15="http://schemas.microsoft.com/office/thememl/2012/main" name="Presentation1" id="{6F828E4A-5DE5-064D-8AEB-B14FA2310A89}" vid="{BD746CCE-B605-1C44-93A6-608AAB6B8799}"/>
    </a:ext>
  </a:extLst>
</a:theme>
</file>

<file path=ppt/theme/theme3.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rennseite">
  <a:themeElements>
    <a:clrScheme name="HSWT neu">
      <a:dk1>
        <a:srgbClr val="000000"/>
      </a:dk1>
      <a:lt1>
        <a:srgbClr val="FFFFFF"/>
      </a:lt1>
      <a:dk2>
        <a:srgbClr val="797979"/>
      </a:dk2>
      <a:lt2>
        <a:srgbClr val="DBEFF9"/>
      </a:lt2>
      <a:accent1>
        <a:srgbClr val="79B800"/>
      </a:accent1>
      <a:accent2>
        <a:srgbClr val="C6DC9A"/>
      </a:accent2>
      <a:accent3>
        <a:srgbClr val="006938"/>
      </a:accent3>
      <a:accent4>
        <a:srgbClr val="79B800"/>
      </a:accent4>
      <a:accent5>
        <a:srgbClr val="2856A2"/>
      </a:accent5>
      <a:accent6>
        <a:srgbClr val="2856A2"/>
      </a:accent6>
      <a:hlink>
        <a:srgbClr val="C8D100"/>
      </a:hlink>
      <a:folHlink>
        <a:srgbClr val="D0DF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F828E4A-5DE5-064D-8AEB-B14FA2310A89}" vid="{1A5FE0C5-848A-AB4F-A096-E3C00C82C9E3}"/>
    </a:ext>
  </a:extLst>
</a:theme>
</file>

<file path=ppt/theme/theme6.xml><?xml version="1.0" encoding="utf-8"?>
<a:theme xmlns:a="http://schemas.openxmlformats.org/drawingml/2006/main" name="1_Titel">
  <a:themeElements>
    <a:clrScheme name="HSWT neu">
      <a:dk1>
        <a:srgbClr val="000000"/>
      </a:dk1>
      <a:lt1>
        <a:srgbClr val="FFFFFF"/>
      </a:lt1>
      <a:dk2>
        <a:srgbClr val="797979"/>
      </a:dk2>
      <a:lt2>
        <a:srgbClr val="DBEFF9"/>
      </a:lt2>
      <a:accent1>
        <a:srgbClr val="79B800"/>
      </a:accent1>
      <a:accent2>
        <a:srgbClr val="C6DC9A"/>
      </a:accent2>
      <a:accent3>
        <a:srgbClr val="006938"/>
      </a:accent3>
      <a:accent4>
        <a:srgbClr val="79B800"/>
      </a:accent4>
      <a:accent5>
        <a:srgbClr val="2856A2"/>
      </a:accent5>
      <a:accent6>
        <a:srgbClr val="2856A2"/>
      </a:accent6>
      <a:hlink>
        <a:srgbClr val="C8D100"/>
      </a:hlink>
      <a:folHlink>
        <a:srgbClr val="D0DF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F828E4A-5DE5-064D-8AEB-B14FA2310A89}" vid="{9D6559FA-267F-9446-B0A8-85C2A46B58F6}"/>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HSWT_Praesentation</Template>
  <TotalTime>0</TotalTime>
  <Words>4124</Words>
  <Application>Microsoft Office PowerPoint</Application>
  <PresentationFormat>Bildschirmpräsentation (16:9)</PresentationFormat>
  <Paragraphs>623</Paragraphs>
  <Slides>65</Slides>
  <Notes>58</Notes>
  <HiddenSlides>0</HiddenSlides>
  <MMClips>0</MMClips>
  <ScaleCrop>false</ScaleCrop>
  <HeadingPairs>
    <vt:vector size="6" baseType="variant">
      <vt:variant>
        <vt:lpstr>Verwendete Schriftarten</vt:lpstr>
      </vt:variant>
      <vt:variant>
        <vt:i4>9</vt:i4>
      </vt:variant>
      <vt:variant>
        <vt:lpstr>Design</vt:lpstr>
      </vt:variant>
      <vt:variant>
        <vt:i4>6</vt:i4>
      </vt:variant>
      <vt:variant>
        <vt:lpstr>Folientitel</vt:lpstr>
      </vt:variant>
      <vt:variant>
        <vt:i4>65</vt:i4>
      </vt:variant>
    </vt:vector>
  </HeadingPairs>
  <TitlesOfParts>
    <vt:vector size="80" baseType="lpstr">
      <vt:lpstr>ＭＳ Ｐゴシック</vt:lpstr>
      <vt:lpstr>Arial</vt:lpstr>
      <vt:lpstr>Calibri</vt:lpstr>
      <vt:lpstr>Calibri Light</vt:lpstr>
      <vt:lpstr>Fira Sans</vt:lpstr>
      <vt:lpstr>Lucida Grande</vt:lpstr>
      <vt:lpstr>Systemschrift</vt:lpstr>
      <vt:lpstr>Times New Roman</vt:lpstr>
      <vt:lpstr>Wingdings</vt:lpstr>
      <vt:lpstr>Titel</vt:lpstr>
      <vt:lpstr>1_Inhalt</vt:lpstr>
      <vt:lpstr>1_Benutzerdefiniertes Design</vt:lpstr>
      <vt:lpstr>Benutzerdefiniertes Design</vt:lpstr>
      <vt:lpstr>Trennseite</vt:lpstr>
      <vt:lpstr>1_Titel</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HSWT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hswt954vio</dc:creator>
  <cp:lastModifiedBy>xxxxx</cp:lastModifiedBy>
  <cp:revision>446</cp:revision>
  <cp:lastPrinted>2019-07-30T12:26:49Z</cp:lastPrinted>
  <dcterms:created xsi:type="dcterms:W3CDTF">2020-05-15T09:34:00Z</dcterms:created>
  <dcterms:modified xsi:type="dcterms:W3CDTF">2022-03-09T12:52:51Z</dcterms:modified>
</cp:coreProperties>
</file>